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2"/>
  </p:notesMasterIdLst>
  <p:handoutMasterIdLst>
    <p:handoutMasterId r:id="rId33"/>
  </p:handoutMasterIdLst>
  <p:sldIdLst>
    <p:sldId id="744" r:id="rId2"/>
    <p:sldId id="646" r:id="rId3"/>
    <p:sldId id="686" r:id="rId4"/>
    <p:sldId id="711" r:id="rId5"/>
    <p:sldId id="712" r:id="rId6"/>
    <p:sldId id="719" r:id="rId7"/>
    <p:sldId id="721" r:id="rId8"/>
    <p:sldId id="728" r:id="rId9"/>
    <p:sldId id="722" r:id="rId10"/>
    <p:sldId id="726" r:id="rId11"/>
    <p:sldId id="727" r:id="rId12"/>
    <p:sldId id="725" r:id="rId13"/>
    <p:sldId id="732" r:id="rId14"/>
    <p:sldId id="746" r:id="rId15"/>
    <p:sldId id="740" r:id="rId16"/>
    <p:sldId id="741" r:id="rId17"/>
    <p:sldId id="742" r:id="rId18"/>
    <p:sldId id="747" r:id="rId19"/>
    <p:sldId id="733" r:id="rId20"/>
    <p:sldId id="748" r:id="rId21"/>
    <p:sldId id="734" r:id="rId22"/>
    <p:sldId id="749" r:id="rId23"/>
    <p:sldId id="735" r:id="rId24"/>
    <p:sldId id="736" r:id="rId25"/>
    <p:sldId id="750" r:id="rId26"/>
    <p:sldId id="737" r:id="rId27"/>
    <p:sldId id="751" r:id="rId28"/>
    <p:sldId id="752" r:id="rId29"/>
    <p:sldId id="738" r:id="rId30"/>
    <p:sldId id="601" r:id="rId31"/>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D6490"/>
    <a:srgbClr val="89658F"/>
    <a:srgbClr val="FF62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12" autoAdjust="0"/>
    <p:restoredTop sz="94404" autoAdjust="0"/>
  </p:normalViewPr>
  <p:slideViewPr>
    <p:cSldViewPr>
      <p:cViewPr varScale="1">
        <p:scale>
          <a:sx n="74" d="100"/>
          <a:sy n="74" d="100"/>
        </p:scale>
        <p:origin x="1518" y="72"/>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262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378936-BAF8-4DFE-BE5E-E9E483DF2497}" type="doc">
      <dgm:prSet loTypeId="urn:microsoft.com/office/officeart/2005/8/layout/default#1" loCatId="list" qsTypeId="urn:microsoft.com/office/officeart/2005/8/quickstyle/3d9" qsCatId="3D" csTypeId="urn:microsoft.com/office/officeart/2005/8/colors/accent1_1" csCatId="accent1" phldr="1"/>
      <dgm:spPr/>
      <dgm:t>
        <a:bodyPr/>
        <a:lstStyle/>
        <a:p>
          <a:endParaRPr lang="en-US"/>
        </a:p>
      </dgm:t>
    </dgm:pt>
    <dgm:pt modelId="{6BAE7EF9-26E4-4D9A-B98A-52C288D2429F}">
      <dgm:prSet/>
      <dgm:spPr/>
      <dgm:t>
        <a:bodyPr/>
        <a:lstStyle/>
        <a:p>
          <a:pPr rtl="0"/>
          <a:r>
            <a:rPr lang="en-US" smtClean="0"/>
            <a:t>Strategic Management</a:t>
          </a:r>
          <a:endParaRPr lang="en-US" dirty="0"/>
        </a:p>
      </dgm:t>
    </dgm:pt>
    <dgm:pt modelId="{493BBF01-44E1-49BF-BB62-859DBA509A86}" type="parTrans" cxnId="{0D0AD2E8-E08C-4E74-9446-67144E1314F4}">
      <dgm:prSet/>
      <dgm:spPr/>
      <dgm:t>
        <a:bodyPr/>
        <a:lstStyle/>
        <a:p>
          <a:endParaRPr lang="en-US"/>
        </a:p>
      </dgm:t>
    </dgm:pt>
    <dgm:pt modelId="{FC0C5C76-98B2-4A31-BE04-6480316B5C98}" type="sibTrans" cxnId="{0D0AD2E8-E08C-4E74-9446-67144E1314F4}">
      <dgm:prSet/>
      <dgm:spPr/>
      <dgm:t>
        <a:bodyPr/>
        <a:lstStyle/>
        <a:p>
          <a:endParaRPr lang="en-US"/>
        </a:p>
      </dgm:t>
    </dgm:pt>
    <dgm:pt modelId="{20748C43-8874-4B93-81EB-7C9669631067}">
      <dgm:prSet/>
      <dgm:spPr/>
      <dgm:t>
        <a:bodyPr/>
        <a:lstStyle/>
        <a:p>
          <a:pPr rtl="0"/>
          <a:r>
            <a:rPr lang="en-US" smtClean="0"/>
            <a:t>Curriculum</a:t>
          </a:r>
          <a:endParaRPr lang="en-US" dirty="0"/>
        </a:p>
      </dgm:t>
    </dgm:pt>
    <dgm:pt modelId="{B5C32DAF-5DE5-454A-A4C8-F205BA50B6C5}" type="parTrans" cxnId="{5694A3FA-32EB-49F1-A044-0B746A773D50}">
      <dgm:prSet/>
      <dgm:spPr/>
      <dgm:t>
        <a:bodyPr/>
        <a:lstStyle/>
        <a:p>
          <a:endParaRPr lang="en-US"/>
        </a:p>
      </dgm:t>
    </dgm:pt>
    <dgm:pt modelId="{1B576252-284D-47AF-856B-DBEFD7C0F324}" type="sibTrans" cxnId="{5694A3FA-32EB-49F1-A044-0B746A773D50}">
      <dgm:prSet/>
      <dgm:spPr/>
      <dgm:t>
        <a:bodyPr/>
        <a:lstStyle/>
        <a:p>
          <a:endParaRPr lang="en-US"/>
        </a:p>
      </dgm:t>
    </dgm:pt>
    <dgm:pt modelId="{159859E5-9DAF-42DF-B0E5-B4EE8791F0E4}">
      <dgm:prSet/>
      <dgm:spPr/>
      <dgm:t>
        <a:bodyPr/>
        <a:lstStyle/>
        <a:p>
          <a:pPr rtl="0"/>
          <a:r>
            <a:rPr lang="en-US" smtClean="0"/>
            <a:t>Students</a:t>
          </a:r>
          <a:endParaRPr lang="en-US" dirty="0"/>
        </a:p>
      </dgm:t>
    </dgm:pt>
    <dgm:pt modelId="{8628D6F9-2A76-40A3-BDC6-25D94DC6FDAE}" type="parTrans" cxnId="{4FE3D5EF-F101-47E5-8D79-BBF2DDC8E88E}">
      <dgm:prSet/>
      <dgm:spPr/>
      <dgm:t>
        <a:bodyPr/>
        <a:lstStyle/>
        <a:p>
          <a:endParaRPr lang="en-US"/>
        </a:p>
      </dgm:t>
    </dgm:pt>
    <dgm:pt modelId="{BEE88C4F-18BA-43D9-9D31-DD6401F9A74D}" type="sibTrans" cxnId="{4FE3D5EF-F101-47E5-8D79-BBF2DDC8E88E}">
      <dgm:prSet/>
      <dgm:spPr/>
      <dgm:t>
        <a:bodyPr/>
        <a:lstStyle/>
        <a:p>
          <a:endParaRPr lang="en-US"/>
        </a:p>
      </dgm:t>
    </dgm:pt>
    <dgm:pt modelId="{628B6CB9-4B91-4966-8F44-5F162E2AAE8E}">
      <dgm:prSet/>
      <dgm:spPr/>
      <dgm:t>
        <a:bodyPr/>
        <a:lstStyle/>
        <a:p>
          <a:pPr rtl="0"/>
          <a:r>
            <a:rPr lang="en-US" smtClean="0"/>
            <a:t>Faculty </a:t>
          </a:r>
          <a:endParaRPr lang="en-US" dirty="0"/>
        </a:p>
      </dgm:t>
    </dgm:pt>
    <dgm:pt modelId="{E5A44B7D-60C2-4D91-B13A-2AC0EAA0BF06}" type="parTrans" cxnId="{537BCD54-F53B-4FCB-A7C1-48591563CD5D}">
      <dgm:prSet/>
      <dgm:spPr/>
      <dgm:t>
        <a:bodyPr/>
        <a:lstStyle/>
        <a:p>
          <a:endParaRPr lang="en-US"/>
        </a:p>
      </dgm:t>
    </dgm:pt>
    <dgm:pt modelId="{38B71F7D-BC3B-4D31-86FB-80F75E270ED3}" type="sibTrans" cxnId="{537BCD54-F53B-4FCB-A7C1-48591563CD5D}">
      <dgm:prSet/>
      <dgm:spPr/>
      <dgm:t>
        <a:bodyPr/>
        <a:lstStyle/>
        <a:p>
          <a:endParaRPr lang="en-US"/>
        </a:p>
      </dgm:t>
    </dgm:pt>
    <dgm:pt modelId="{E7E25E2B-2CD1-4BF4-AC33-D4196DEE1380}">
      <dgm:prSet/>
      <dgm:spPr/>
      <dgm:t>
        <a:bodyPr/>
        <a:lstStyle/>
        <a:p>
          <a:pPr rtl="0"/>
          <a:r>
            <a:rPr lang="en-US" dirty="0" smtClean="0"/>
            <a:t>Research and Development </a:t>
          </a:r>
          <a:endParaRPr lang="en-US" dirty="0"/>
        </a:p>
      </dgm:t>
    </dgm:pt>
    <dgm:pt modelId="{49D40C5A-EBE7-4607-A914-C0604B3A31B7}" type="parTrans" cxnId="{991B95FD-964F-4375-A243-1C8ABAAE16E1}">
      <dgm:prSet/>
      <dgm:spPr/>
      <dgm:t>
        <a:bodyPr/>
        <a:lstStyle/>
        <a:p>
          <a:endParaRPr lang="en-US"/>
        </a:p>
      </dgm:t>
    </dgm:pt>
    <dgm:pt modelId="{4912B87A-66AE-4C36-835C-736D28E4A669}" type="sibTrans" cxnId="{991B95FD-964F-4375-A243-1C8ABAAE16E1}">
      <dgm:prSet/>
      <dgm:spPr/>
      <dgm:t>
        <a:bodyPr/>
        <a:lstStyle/>
        <a:p>
          <a:endParaRPr lang="en-US"/>
        </a:p>
      </dgm:t>
    </dgm:pt>
    <dgm:pt modelId="{E0EC78B7-C914-4243-B0A1-38F04A483CAC}">
      <dgm:prSet/>
      <dgm:spPr/>
      <dgm:t>
        <a:bodyPr/>
        <a:lstStyle/>
        <a:p>
          <a:pPr rtl="0"/>
          <a:r>
            <a:rPr lang="en-US" smtClean="0"/>
            <a:t>Social Responsibilities</a:t>
          </a:r>
          <a:endParaRPr lang="en-US" dirty="0"/>
        </a:p>
      </dgm:t>
    </dgm:pt>
    <dgm:pt modelId="{7285B057-2C71-4D33-B66E-3307F31A7764}" type="parTrans" cxnId="{AF3BB86C-9589-4649-B1E7-9B095C01AE57}">
      <dgm:prSet/>
      <dgm:spPr/>
      <dgm:t>
        <a:bodyPr/>
        <a:lstStyle/>
        <a:p>
          <a:endParaRPr lang="en-US"/>
        </a:p>
      </dgm:t>
    </dgm:pt>
    <dgm:pt modelId="{EE8A8AF8-9264-419E-992F-194A9F76E2C6}" type="sibTrans" cxnId="{AF3BB86C-9589-4649-B1E7-9B095C01AE57}">
      <dgm:prSet/>
      <dgm:spPr/>
      <dgm:t>
        <a:bodyPr/>
        <a:lstStyle/>
        <a:p>
          <a:endParaRPr lang="en-US"/>
        </a:p>
      </dgm:t>
    </dgm:pt>
    <dgm:pt modelId="{CF51A8E1-1110-4686-9C5C-580599896BD8}">
      <dgm:prSet/>
      <dgm:spPr/>
      <dgm:t>
        <a:bodyPr/>
        <a:lstStyle/>
        <a:p>
          <a:pPr rtl="0"/>
          <a:r>
            <a:rPr lang="en-US" smtClean="0"/>
            <a:t>Resources</a:t>
          </a:r>
          <a:endParaRPr lang="en-US" dirty="0"/>
        </a:p>
      </dgm:t>
    </dgm:pt>
    <dgm:pt modelId="{37CDEC19-8522-4428-A0E5-04BFD4129529}" type="parTrans" cxnId="{D13E59ED-848B-4418-AD00-B57EB2AA6811}">
      <dgm:prSet/>
      <dgm:spPr/>
      <dgm:t>
        <a:bodyPr/>
        <a:lstStyle/>
        <a:p>
          <a:endParaRPr lang="en-US"/>
        </a:p>
      </dgm:t>
    </dgm:pt>
    <dgm:pt modelId="{F5C24994-29F6-4D21-8959-52CCED81EE9D}" type="sibTrans" cxnId="{D13E59ED-848B-4418-AD00-B57EB2AA6811}">
      <dgm:prSet/>
      <dgm:spPr/>
      <dgm:t>
        <a:bodyPr/>
        <a:lstStyle/>
        <a:p>
          <a:endParaRPr lang="en-US"/>
        </a:p>
      </dgm:t>
    </dgm:pt>
    <dgm:pt modelId="{D5E1B052-CFCE-4CF7-A4CD-6776209BB66D}">
      <dgm:prSet/>
      <dgm:spPr/>
      <dgm:t>
        <a:bodyPr/>
        <a:lstStyle/>
        <a:p>
          <a:pPr rtl="0"/>
          <a:r>
            <a:rPr lang="en-US" dirty="0" smtClean="0"/>
            <a:t>Academic &amp; Corporate Linkages</a:t>
          </a:r>
          <a:endParaRPr lang="en-US" dirty="0"/>
        </a:p>
      </dgm:t>
    </dgm:pt>
    <dgm:pt modelId="{40D9C57F-5776-4A55-8CAA-60038FDA5212}" type="parTrans" cxnId="{1A2EBF48-8743-44FB-825C-60D8A6304926}">
      <dgm:prSet/>
      <dgm:spPr/>
      <dgm:t>
        <a:bodyPr/>
        <a:lstStyle/>
        <a:p>
          <a:endParaRPr lang="en-US"/>
        </a:p>
      </dgm:t>
    </dgm:pt>
    <dgm:pt modelId="{A29EB3FA-E2A4-4341-9AB0-507804E790C4}" type="sibTrans" cxnId="{1A2EBF48-8743-44FB-825C-60D8A6304926}">
      <dgm:prSet/>
      <dgm:spPr/>
      <dgm:t>
        <a:bodyPr/>
        <a:lstStyle/>
        <a:p>
          <a:endParaRPr lang="en-US"/>
        </a:p>
      </dgm:t>
    </dgm:pt>
    <dgm:pt modelId="{4DAA0D0C-6685-47C7-991F-333E09E52182}">
      <dgm:prSet/>
      <dgm:spPr/>
      <dgm:t>
        <a:bodyPr/>
        <a:lstStyle/>
        <a:p>
          <a:pPr rtl="0"/>
          <a:r>
            <a:rPr lang="en-US" smtClean="0"/>
            <a:t>Admission Policy</a:t>
          </a:r>
          <a:endParaRPr lang="en-US" dirty="0"/>
        </a:p>
      </dgm:t>
    </dgm:pt>
    <dgm:pt modelId="{50345FA9-9ECB-4BCA-B1C2-A621FCBEAEF3}" type="parTrans" cxnId="{72A9DD5E-6C28-43FB-89D5-91AECE6EE5E4}">
      <dgm:prSet/>
      <dgm:spPr/>
      <dgm:t>
        <a:bodyPr/>
        <a:lstStyle/>
        <a:p>
          <a:endParaRPr lang="en-US"/>
        </a:p>
      </dgm:t>
    </dgm:pt>
    <dgm:pt modelId="{E5BB1F75-1306-4628-B31B-6CD1B3545176}" type="sibTrans" cxnId="{72A9DD5E-6C28-43FB-89D5-91AECE6EE5E4}">
      <dgm:prSet/>
      <dgm:spPr/>
      <dgm:t>
        <a:bodyPr/>
        <a:lstStyle/>
        <a:p>
          <a:endParaRPr lang="en-US"/>
        </a:p>
      </dgm:t>
    </dgm:pt>
    <dgm:pt modelId="{97E566BA-30DC-4264-BDB0-A3F1A795080B}" type="pres">
      <dgm:prSet presAssocID="{12378936-BAF8-4DFE-BE5E-E9E483DF2497}" presName="diagram" presStyleCnt="0">
        <dgm:presLayoutVars>
          <dgm:dir/>
          <dgm:resizeHandles val="exact"/>
        </dgm:presLayoutVars>
      </dgm:prSet>
      <dgm:spPr/>
      <dgm:t>
        <a:bodyPr/>
        <a:lstStyle/>
        <a:p>
          <a:endParaRPr lang="en-US"/>
        </a:p>
      </dgm:t>
    </dgm:pt>
    <dgm:pt modelId="{5334BBB3-0D51-46A3-A8FA-D47CC211E7AD}" type="pres">
      <dgm:prSet presAssocID="{6BAE7EF9-26E4-4D9A-B98A-52C288D2429F}" presName="node" presStyleLbl="node1" presStyleIdx="0" presStyleCnt="9" custLinFactNeighborX="1643" custLinFactNeighborY="-3228">
        <dgm:presLayoutVars>
          <dgm:bulletEnabled val="1"/>
        </dgm:presLayoutVars>
      </dgm:prSet>
      <dgm:spPr/>
      <dgm:t>
        <a:bodyPr/>
        <a:lstStyle/>
        <a:p>
          <a:endParaRPr lang="en-US"/>
        </a:p>
      </dgm:t>
    </dgm:pt>
    <dgm:pt modelId="{3F58EC3A-BAF3-4BD0-8272-63D188D3FCA7}" type="pres">
      <dgm:prSet presAssocID="{FC0C5C76-98B2-4A31-BE04-6480316B5C98}" presName="sibTrans" presStyleCnt="0"/>
      <dgm:spPr/>
      <dgm:t>
        <a:bodyPr/>
        <a:lstStyle/>
        <a:p>
          <a:endParaRPr lang="en-US"/>
        </a:p>
      </dgm:t>
    </dgm:pt>
    <dgm:pt modelId="{9CB5300A-E44F-45FA-A247-0F1B0A1043B8}" type="pres">
      <dgm:prSet presAssocID="{20748C43-8874-4B93-81EB-7C9669631067}" presName="node" presStyleLbl="node1" presStyleIdx="1" presStyleCnt="9" custLinFactNeighborX="0" custLinFactNeighborY="27285">
        <dgm:presLayoutVars>
          <dgm:bulletEnabled val="1"/>
        </dgm:presLayoutVars>
      </dgm:prSet>
      <dgm:spPr/>
      <dgm:t>
        <a:bodyPr/>
        <a:lstStyle/>
        <a:p>
          <a:endParaRPr lang="en-US"/>
        </a:p>
      </dgm:t>
    </dgm:pt>
    <dgm:pt modelId="{7899A5E2-A931-417B-A215-829FF3930ACE}" type="pres">
      <dgm:prSet presAssocID="{1B576252-284D-47AF-856B-DBEFD7C0F324}" presName="sibTrans" presStyleCnt="0"/>
      <dgm:spPr/>
      <dgm:t>
        <a:bodyPr/>
        <a:lstStyle/>
        <a:p>
          <a:endParaRPr lang="en-US"/>
        </a:p>
      </dgm:t>
    </dgm:pt>
    <dgm:pt modelId="{790F3028-6B89-49D3-A2A7-E320BCD8FC64}" type="pres">
      <dgm:prSet presAssocID="{159859E5-9DAF-42DF-B0E5-B4EE8791F0E4}" presName="node" presStyleLbl="node1" presStyleIdx="2" presStyleCnt="9">
        <dgm:presLayoutVars>
          <dgm:bulletEnabled val="1"/>
        </dgm:presLayoutVars>
      </dgm:prSet>
      <dgm:spPr/>
      <dgm:t>
        <a:bodyPr/>
        <a:lstStyle/>
        <a:p>
          <a:endParaRPr lang="en-US"/>
        </a:p>
      </dgm:t>
    </dgm:pt>
    <dgm:pt modelId="{BCE7F9FB-A1B3-45E5-8567-D66B0F8C43FA}" type="pres">
      <dgm:prSet presAssocID="{BEE88C4F-18BA-43D9-9D31-DD6401F9A74D}" presName="sibTrans" presStyleCnt="0"/>
      <dgm:spPr/>
      <dgm:t>
        <a:bodyPr/>
        <a:lstStyle/>
        <a:p>
          <a:endParaRPr lang="en-US"/>
        </a:p>
      </dgm:t>
    </dgm:pt>
    <dgm:pt modelId="{A6115F1C-47AE-47A0-808C-296A763C3C15}" type="pres">
      <dgm:prSet presAssocID="{628B6CB9-4B91-4966-8F44-5F162E2AAE8E}" presName="node" presStyleLbl="node1" presStyleIdx="3" presStyleCnt="9">
        <dgm:presLayoutVars>
          <dgm:bulletEnabled val="1"/>
        </dgm:presLayoutVars>
      </dgm:prSet>
      <dgm:spPr/>
      <dgm:t>
        <a:bodyPr/>
        <a:lstStyle/>
        <a:p>
          <a:endParaRPr lang="en-US"/>
        </a:p>
      </dgm:t>
    </dgm:pt>
    <dgm:pt modelId="{20C85B20-A144-4AB8-9BEA-4F50D4AD15F8}" type="pres">
      <dgm:prSet presAssocID="{38B71F7D-BC3B-4D31-86FB-80F75E270ED3}" presName="sibTrans" presStyleCnt="0"/>
      <dgm:spPr/>
      <dgm:t>
        <a:bodyPr/>
        <a:lstStyle/>
        <a:p>
          <a:endParaRPr lang="en-US"/>
        </a:p>
      </dgm:t>
    </dgm:pt>
    <dgm:pt modelId="{A772E45E-9F8F-418B-8635-8E50C57D6DFF}" type="pres">
      <dgm:prSet presAssocID="{E7E25E2B-2CD1-4BF4-AC33-D4196DEE1380}" presName="node" presStyleLbl="node1" presStyleIdx="4" presStyleCnt="9">
        <dgm:presLayoutVars>
          <dgm:bulletEnabled val="1"/>
        </dgm:presLayoutVars>
      </dgm:prSet>
      <dgm:spPr/>
      <dgm:t>
        <a:bodyPr/>
        <a:lstStyle/>
        <a:p>
          <a:endParaRPr lang="en-US"/>
        </a:p>
      </dgm:t>
    </dgm:pt>
    <dgm:pt modelId="{7485E46E-D5EE-42C1-8F09-F5D17AD69477}" type="pres">
      <dgm:prSet presAssocID="{4912B87A-66AE-4C36-835C-736D28E4A669}" presName="sibTrans" presStyleCnt="0"/>
      <dgm:spPr/>
      <dgm:t>
        <a:bodyPr/>
        <a:lstStyle/>
        <a:p>
          <a:endParaRPr lang="en-US"/>
        </a:p>
      </dgm:t>
    </dgm:pt>
    <dgm:pt modelId="{2F906824-A979-4FE0-BD61-E8D2D7D91333}" type="pres">
      <dgm:prSet presAssocID="{E0EC78B7-C914-4243-B0A1-38F04A483CAC}" presName="node" presStyleLbl="node1" presStyleIdx="5" presStyleCnt="9">
        <dgm:presLayoutVars>
          <dgm:bulletEnabled val="1"/>
        </dgm:presLayoutVars>
      </dgm:prSet>
      <dgm:spPr/>
      <dgm:t>
        <a:bodyPr/>
        <a:lstStyle/>
        <a:p>
          <a:endParaRPr lang="en-US"/>
        </a:p>
      </dgm:t>
    </dgm:pt>
    <dgm:pt modelId="{254D4B1F-C400-4A13-A09C-CBBEB5477377}" type="pres">
      <dgm:prSet presAssocID="{EE8A8AF8-9264-419E-992F-194A9F76E2C6}" presName="sibTrans" presStyleCnt="0"/>
      <dgm:spPr/>
      <dgm:t>
        <a:bodyPr/>
        <a:lstStyle/>
        <a:p>
          <a:endParaRPr lang="en-US"/>
        </a:p>
      </dgm:t>
    </dgm:pt>
    <dgm:pt modelId="{54A78C7F-92CB-4AAA-AAD5-90E8A59E1B29}" type="pres">
      <dgm:prSet presAssocID="{CF51A8E1-1110-4686-9C5C-580599896BD8}" presName="node" presStyleLbl="node1" presStyleIdx="6" presStyleCnt="9" custLinFactNeighborX="50" custLinFactNeighborY="-3236">
        <dgm:presLayoutVars>
          <dgm:bulletEnabled val="1"/>
        </dgm:presLayoutVars>
      </dgm:prSet>
      <dgm:spPr/>
      <dgm:t>
        <a:bodyPr/>
        <a:lstStyle/>
        <a:p>
          <a:endParaRPr lang="en-US"/>
        </a:p>
      </dgm:t>
    </dgm:pt>
    <dgm:pt modelId="{1C62D6B0-0D00-44BE-BB72-222C1987D0B0}" type="pres">
      <dgm:prSet presAssocID="{F5C24994-29F6-4D21-8959-52CCED81EE9D}" presName="sibTrans" presStyleCnt="0"/>
      <dgm:spPr/>
      <dgm:t>
        <a:bodyPr/>
        <a:lstStyle/>
        <a:p>
          <a:endParaRPr lang="en-US"/>
        </a:p>
      </dgm:t>
    </dgm:pt>
    <dgm:pt modelId="{C6E55EE3-DB9D-4726-82B5-F3F2C3CA0171}" type="pres">
      <dgm:prSet presAssocID="{D5E1B052-CFCE-4CF7-A4CD-6776209BB66D}" presName="node" presStyleLbl="node1" presStyleIdx="7" presStyleCnt="9" custLinFactNeighborX="-2194" custLinFactNeighborY="-3236">
        <dgm:presLayoutVars>
          <dgm:bulletEnabled val="1"/>
        </dgm:presLayoutVars>
      </dgm:prSet>
      <dgm:spPr/>
      <dgm:t>
        <a:bodyPr/>
        <a:lstStyle/>
        <a:p>
          <a:endParaRPr lang="en-US"/>
        </a:p>
      </dgm:t>
    </dgm:pt>
    <dgm:pt modelId="{41BD5518-0604-47CC-A0DD-612897901F85}" type="pres">
      <dgm:prSet presAssocID="{A29EB3FA-E2A4-4341-9AB0-507804E790C4}" presName="sibTrans" presStyleCnt="0"/>
      <dgm:spPr/>
      <dgm:t>
        <a:bodyPr/>
        <a:lstStyle/>
        <a:p>
          <a:endParaRPr lang="en-US"/>
        </a:p>
      </dgm:t>
    </dgm:pt>
    <dgm:pt modelId="{A98F509E-6148-49C6-819D-9340B9D4C9AC}" type="pres">
      <dgm:prSet presAssocID="{4DAA0D0C-6685-47C7-991F-333E09E52182}" presName="node" presStyleLbl="node1" presStyleIdx="8" presStyleCnt="9" custLinFactNeighborX="-1071" custLinFactNeighborY="-3236">
        <dgm:presLayoutVars>
          <dgm:bulletEnabled val="1"/>
        </dgm:presLayoutVars>
      </dgm:prSet>
      <dgm:spPr/>
      <dgm:t>
        <a:bodyPr/>
        <a:lstStyle/>
        <a:p>
          <a:endParaRPr lang="en-US"/>
        </a:p>
      </dgm:t>
    </dgm:pt>
  </dgm:ptLst>
  <dgm:cxnLst>
    <dgm:cxn modelId="{CE752818-3F60-459E-8412-BD2B91BCBB02}" type="presOf" srcId="{E0EC78B7-C914-4243-B0A1-38F04A483CAC}" destId="{2F906824-A979-4FE0-BD61-E8D2D7D91333}" srcOrd="0" destOrd="0" presId="urn:microsoft.com/office/officeart/2005/8/layout/default#1"/>
    <dgm:cxn modelId="{C1641654-92A8-4BCD-B466-E66B56FAC326}" type="presOf" srcId="{E7E25E2B-2CD1-4BF4-AC33-D4196DEE1380}" destId="{A772E45E-9F8F-418B-8635-8E50C57D6DFF}" srcOrd="0" destOrd="0" presId="urn:microsoft.com/office/officeart/2005/8/layout/default#1"/>
    <dgm:cxn modelId="{537BCD54-F53B-4FCB-A7C1-48591563CD5D}" srcId="{12378936-BAF8-4DFE-BE5E-E9E483DF2497}" destId="{628B6CB9-4B91-4966-8F44-5F162E2AAE8E}" srcOrd="3" destOrd="0" parTransId="{E5A44B7D-60C2-4D91-B13A-2AC0EAA0BF06}" sibTransId="{38B71F7D-BC3B-4D31-86FB-80F75E270ED3}"/>
    <dgm:cxn modelId="{0D0AD2E8-E08C-4E74-9446-67144E1314F4}" srcId="{12378936-BAF8-4DFE-BE5E-E9E483DF2497}" destId="{6BAE7EF9-26E4-4D9A-B98A-52C288D2429F}" srcOrd="0" destOrd="0" parTransId="{493BBF01-44E1-49BF-BB62-859DBA509A86}" sibTransId="{FC0C5C76-98B2-4A31-BE04-6480316B5C98}"/>
    <dgm:cxn modelId="{BB845E56-80E8-4617-B2DB-EAE94DD87EB5}" type="presOf" srcId="{4DAA0D0C-6685-47C7-991F-333E09E52182}" destId="{A98F509E-6148-49C6-819D-9340B9D4C9AC}" srcOrd="0" destOrd="0" presId="urn:microsoft.com/office/officeart/2005/8/layout/default#1"/>
    <dgm:cxn modelId="{991B95FD-964F-4375-A243-1C8ABAAE16E1}" srcId="{12378936-BAF8-4DFE-BE5E-E9E483DF2497}" destId="{E7E25E2B-2CD1-4BF4-AC33-D4196DEE1380}" srcOrd="4" destOrd="0" parTransId="{49D40C5A-EBE7-4607-A914-C0604B3A31B7}" sibTransId="{4912B87A-66AE-4C36-835C-736D28E4A669}"/>
    <dgm:cxn modelId="{5694A3FA-32EB-49F1-A044-0B746A773D50}" srcId="{12378936-BAF8-4DFE-BE5E-E9E483DF2497}" destId="{20748C43-8874-4B93-81EB-7C9669631067}" srcOrd="1" destOrd="0" parTransId="{B5C32DAF-5DE5-454A-A4C8-F205BA50B6C5}" sibTransId="{1B576252-284D-47AF-856B-DBEFD7C0F324}"/>
    <dgm:cxn modelId="{4C5C98CF-4F34-49FB-8E2B-41DE6EF47175}" type="presOf" srcId="{628B6CB9-4B91-4966-8F44-5F162E2AAE8E}" destId="{A6115F1C-47AE-47A0-808C-296A763C3C15}" srcOrd="0" destOrd="0" presId="urn:microsoft.com/office/officeart/2005/8/layout/default#1"/>
    <dgm:cxn modelId="{D13E59ED-848B-4418-AD00-B57EB2AA6811}" srcId="{12378936-BAF8-4DFE-BE5E-E9E483DF2497}" destId="{CF51A8E1-1110-4686-9C5C-580599896BD8}" srcOrd="6" destOrd="0" parTransId="{37CDEC19-8522-4428-A0E5-04BFD4129529}" sibTransId="{F5C24994-29F6-4D21-8959-52CCED81EE9D}"/>
    <dgm:cxn modelId="{503AE53A-2CBF-4C43-9A82-81B6B87DA47B}" type="presOf" srcId="{CF51A8E1-1110-4686-9C5C-580599896BD8}" destId="{54A78C7F-92CB-4AAA-AAD5-90E8A59E1B29}" srcOrd="0" destOrd="0" presId="urn:microsoft.com/office/officeart/2005/8/layout/default#1"/>
    <dgm:cxn modelId="{72A9DD5E-6C28-43FB-89D5-91AECE6EE5E4}" srcId="{12378936-BAF8-4DFE-BE5E-E9E483DF2497}" destId="{4DAA0D0C-6685-47C7-991F-333E09E52182}" srcOrd="8" destOrd="0" parTransId="{50345FA9-9ECB-4BCA-B1C2-A621FCBEAEF3}" sibTransId="{E5BB1F75-1306-4628-B31B-6CD1B3545176}"/>
    <dgm:cxn modelId="{81875E1E-3987-44B0-A8E0-1BBC1CE9669A}" type="presOf" srcId="{6BAE7EF9-26E4-4D9A-B98A-52C288D2429F}" destId="{5334BBB3-0D51-46A3-A8FA-D47CC211E7AD}" srcOrd="0" destOrd="0" presId="urn:microsoft.com/office/officeart/2005/8/layout/default#1"/>
    <dgm:cxn modelId="{1A2EBF48-8743-44FB-825C-60D8A6304926}" srcId="{12378936-BAF8-4DFE-BE5E-E9E483DF2497}" destId="{D5E1B052-CFCE-4CF7-A4CD-6776209BB66D}" srcOrd="7" destOrd="0" parTransId="{40D9C57F-5776-4A55-8CAA-60038FDA5212}" sibTransId="{A29EB3FA-E2A4-4341-9AB0-507804E790C4}"/>
    <dgm:cxn modelId="{4FE3D5EF-F101-47E5-8D79-BBF2DDC8E88E}" srcId="{12378936-BAF8-4DFE-BE5E-E9E483DF2497}" destId="{159859E5-9DAF-42DF-B0E5-B4EE8791F0E4}" srcOrd="2" destOrd="0" parTransId="{8628D6F9-2A76-40A3-BDC6-25D94DC6FDAE}" sibTransId="{BEE88C4F-18BA-43D9-9D31-DD6401F9A74D}"/>
    <dgm:cxn modelId="{F2F738B1-200C-47C2-8FF3-F87C40C48546}" type="presOf" srcId="{D5E1B052-CFCE-4CF7-A4CD-6776209BB66D}" destId="{C6E55EE3-DB9D-4726-82B5-F3F2C3CA0171}" srcOrd="0" destOrd="0" presId="urn:microsoft.com/office/officeart/2005/8/layout/default#1"/>
    <dgm:cxn modelId="{BAFABC35-B26F-4C6F-9635-F2EF78AAA727}" type="presOf" srcId="{20748C43-8874-4B93-81EB-7C9669631067}" destId="{9CB5300A-E44F-45FA-A247-0F1B0A1043B8}" srcOrd="0" destOrd="0" presId="urn:microsoft.com/office/officeart/2005/8/layout/default#1"/>
    <dgm:cxn modelId="{76C586BE-8935-4027-99EB-FB84676B00FF}" type="presOf" srcId="{12378936-BAF8-4DFE-BE5E-E9E483DF2497}" destId="{97E566BA-30DC-4264-BDB0-A3F1A795080B}" srcOrd="0" destOrd="0" presId="urn:microsoft.com/office/officeart/2005/8/layout/default#1"/>
    <dgm:cxn modelId="{AF3BB86C-9589-4649-B1E7-9B095C01AE57}" srcId="{12378936-BAF8-4DFE-BE5E-E9E483DF2497}" destId="{E0EC78B7-C914-4243-B0A1-38F04A483CAC}" srcOrd="5" destOrd="0" parTransId="{7285B057-2C71-4D33-B66E-3307F31A7764}" sibTransId="{EE8A8AF8-9264-419E-992F-194A9F76E2C6}"/>
    <dgm:cxn modelId="{C76A1A1F-601B-418E-A0FC-271D54E6088E}" type="presOf" srcId="{159859E5-9DAF-42DF-B0E5-B4EE8791F0E4}" destId="{790F3028-6B89-49D3-A2A7-E320BCD8FC64}" srcOrd="0" destOrd="0" presId="urn:microsoft.com/office/officeart/2005/8/layout/default#1"/>
    <dgm:cxn modelId="{36B35A81-56A8-4190-8771-394281B44974}" type="presParOf" srcId="{97E566BA-30DC-4264-BDB0-A3F1A795080B}" destId="{5334BBB3-0D51-46A3-A8FA-D47CC211E7AD}" srcOrd="0" destOrd="0" presId="urn:microsoft.com/office/officeart/2005/8/layout/default#1"/>
    <dgm:cxn modelId="{032E1E0A-7EB2-46AF-BA12-CCB20A18092C}" type="presParOf" srcId="{97E566BA-30DC-4264-BDB0-A3F1A795080B}" destId="{3F58EC3A-BAF3-4BD0-8272-63D188D3FCA7}" srcOrd="1" destOrd="0" presId="urn:microsoft.com/office/officeart/2005/8/layout/default#1"/>
    <dgm:cxn modelId="{0CD99C87-130C-48F8-B9F3-E9742A9ACED3}" type="presParOf" srcId="{97E566BA-30DC-4264-BDB0-A3F1A795080B}" destId="{9CB5300A-E44F-45FA-A247-0F1B0A1043B8}" srcOrd="2" destOrd="0" presId="urn:microsoft.com/office/officeart/2005/8/layout/default#1"/>
    <dgm:cxn modelId="{4B99DFB2-8BE3-4EC4-AE8F-F70AB92EEBE4}" type="presParOf" srcId="{97E566BA-30DC-4264-BDB0-A3F1A795080B}" destId="{7899A5E2-A931-417B-A215-829FF3930ACE}" srcOrd="3" destOrd="0" presId="urn:microsoft.com/office/officeart/2005/8/layout/default#1"/>
    <dgm:cxn modelId="{46439315-25CF-452F-AF9F-9A365E8AA4E4}" type="presParOf" srcId="{97E566BA-30DC-4264-BDB0-A3F1A795080B}" destId="{790F3028-6B89-49D3-A2A7-E320BCD8FC64}" srcOrd="4" destOrd="0" presId="urn:microsoft.com/office/officeart/2005/8/layout/default#1"/>
    <dgm:cxn modelId="{6B4E9E91-B8EF-4702-915A-0A60B8F4D09C}" type="presParOf" srcId="{97E566BA-30DC-4264-BDB0-A3F1A795080B}" destId="{BCE7F9FB-A1B3-45E5-8567-D66B0F8C43FA}" srcOrd="5" destOrd="0" presId="urn:microsoft.com/office/officeart/2005/8/layout/default#1"/>
    <dgm:cxn modelId="{E0626E71-915D-4D0B-89D9-53CA209DD8E6}" type="presParOf" srcId="{97E566BA-30DC-4264-BDB0-A3F1A795080B}" destId="{A6115F1C-47AE-47A0-808C-296A763C3C15}" srcOrd="6" destOrd="0" presId="urn:microsoft.com/office/officeart/2005/8/layout/default#1"/>
    <dgm:cxn modelId="{64A782C1-7081-4D53-A592-52E2DC3D2997}" type="presParOf" srcId="{97E566BA-30DC-4264-BDB0-A3F1A795080B}" destId="{20C85B20-A144-4AB8-9BEA-4F50D4AD15F8}" srcOrd="7" destOrd="0" presId="urn:microsoft.com/office/officeart/2005/8/layout/default#1"/>
    <dgm:cxn modelId="{8336C480-3B4F-4F8B-9F77-5601E532AAE1}" type="presParOf" srcId="{97E566BA-30DC-4264-BDB0-A3F1A795080B}" destId="{A772E45E-9F8F-418B-8635-8E50C57D6DFF}" srcOrd="8" destOrd="0" presId="urn:microsoft.com/office/officeart/2005/8/layout/default#1"/>
    <dgm:cxn modelId="{F2F814D1-BD25-4CE3-838E-5B0D86D92680}" type="presParOf" srcId="{97E566BA-30DC-4264-BDB0-A3F1A795080B}" destId="{7485E46E-D5EE-42C1-8F09-F5D17AD69477}" srcOrd="9" destOrd="0" presId="urn:microsoft.com/office/officeart/2005/8/layout/default#1"/>
    <dgm:cxn modelId="{3346E92A-0178-4DFE-B05B-8EE381FDA31F}" type="presParOf" srcId="{97E566BA-30DC-4264-BDB0-A3F1A795080B}" destId="{2F906824-A979-4FE0-BD61-E8D2D7D91333}" srcOrd="10" destOrd="0" presId="urn:microsoft.com/office/officeart/2005/8/layout/default#1"/>
    <dgm:cxn modelId="{963A2E95-3AA2-49D4-ABFD-DAFD5FDBF328}" type="presParOf" srcId="{97E566BA-30DC-4264-BDB0-A3F1A795080B}" destId="{254D4B1F-C400-4A13-A09C-CBBEB5477377}" srcOrd="11" destOrd="0" presId="urn:microsoft.com/office/officeart/2005/8/layout/default#1"/>
    <dgm:cxn modelId="{7035E581-3903-4249-9EE5-D4B5AA3D3B50}" type="presParOf" srcId="{97E566BA-30DC-4264-BDB0-A3F1A795080B}" destId="{54A78C7F-92CB-4AAA-AAD5-90E8A59E1B29}" srcOrd="12" destOrd="0" presId="urn:microsoft.com/office/officeart/2005/8/layout/default#1"/>
    <dgm:cxn modelId="{7D98EAEB-7A89-4CAB-A05B-A7954E175C4C}" type="presParOf" srcId="{97E566BA-30DC-4264-BDB0-A3F1A795080B}" destId="{1C62D6B0-0D00-44BE-BB72-222C1987D0B0}" srcOrd="13" destOrd="0" presId="urn:microsoft.com/office/officeart/2005/8/layout/default#1"/>
    <dgm:cxn modelId="{A0306784-57CD-4607-90E0-BF7D4D4E997E}" type="presParOf" srcId="{97E566BA-30DC-4264-BDB0-A3F1A795080B}" destId="{C6E55EE3-DB9D-4726-82B5-F3F2C3CA0171}" srcOrd="14" destOrd="0" presId="urn:microsoft.com/office/officeart/2005/8/layout/default#1"/>
    <dgm:cxn modelId="{C8476EF4-DD71-4946-9904-EF8BBB571629}" type="presParOf" srcId="{97E566BA-30DC-4264-BDB0-A3F1A795080B}" destId="{41BD5518-0604-47CC-A0DD-612897901F85}" srcOrd="15" destOrd="0" presId="urn:microsoft.com/office/officeart/2005/8/layout/default#1"/>
    <dgm:cxn modelId="{466F33B5-A0E7-4237-8C50-B5503BDB2F01}" type="presParOf" srcId="{97E566BA-30DC-4264-BDB0-A3F1A795080B}" destId="{A98F509E-6148-49C6-819D-9340B9D4C9AC}" srcOrd="16" destOrd="0" presId="urn:microsoft.com/office/officeart/2005/8/layout/defaul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4BBB3-0D51-46A3-A8FA-D47CC211E7AD}">
      <dsp:nvSpPr>
        <dsp:cNvPr id="0" name=""/>
        <dsp:cNvSpPr/>
      </dsp:nvSpPr>
      <dsp:spPr>
        <a:xfrm>
          <a:off x="30168" y="392466"/>
          <a:ext cx="1836194" cy="1101716"/>
        </a:xfrm>
        <a:prstGeom prst="rect">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sp3d extrusionH="28000" prstMaterial="matte"/>
        </a:bodyPr>
        <a:lstStyle/>
        <a:p>
          <a:pPr lvl="0" algn="ctr" defTabSz="933450" rtl="0">
            <a:lnSpc>
              <a:spcPct val="90000"/>
            </a:lnSpc>
            <a:spcBef>
              <a:spcPct val="0"/>
            </a:spcBef>
            <a:spcAft>
              <a:spcPct val="35000"/>
            </a:spcAft>
          </a:pPr>
          <a:r>
            <a:rPr lang="en-US" sz="2100" kern="1200" smtClean="0"/>
            <a:t>Strategic Management</a:t>
          </a:r>
          <a:endParaRPr lang="en-US" sz="2100" kern="1200" dirty="0"/>
        </a:p>
      </dsp:txBody>
      <dsp:txXfrm>
        <a:off x="30168" y="392466"/>
        <a:ext cx="1836194" cy="1101716"/>
      </dsp:txXfrm>
    </dsp:sp>
    <dsp:sp modelId="{9CB5300A-E44F-45FA-A247-0F1B0A1043B8}">
      <dsp:nvSpPr>
        <dsp:cNvPr id="0" name=""/>
        <dsp:cNvSpPr/>
      </dsp:nvSpPr>
      <dsp:spPr>
        <a:xfrm>
          <a:off x="2019814" y="728632"/>
          <a:ext cx="1836194" cy="1101716"/>
        </a:xfrm>
        <a:prstGeom prst="rect">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sp3d extrusionH="28000" prstMaterial="matte"/>
        </a:bodyPr>
        <a:lstStyle/>
        <a:p>
          <a:pPr lvl="0" algn="ctr" defTabSz="933450" rtl="0">
            <a:lnSpc>
              <a:spcPct val="90000"/>
            </a:lnSpc>
            <a:spcBef>
              <a:spcPct val="0"/>
            </a:spcBef>
            <a:spcAft>
              <a:spcPct val="35000"/>
            </a:spcAft>
          </a:pPr>
          <a:r>
            <a:rPr lang="en-US" sz="2100" kern="1200" smtClean="0"/>
            <a:t>Curriculum</a:t>
          </a:r>
          <a:endParaRPr lang="en-US" sz="2100" kern="1200" dirty="0"/>
        </a:p>
      </dsp:txBody>
      <dsp:txXfrm>
        <a:off x="2019814" y="728632"/>
        <a:ext cx="1836194" cy="1101716"/>
      </dsp:txXfrm>
    </dsp:sp>
    <dsp:sp modelId="{790F3028-6B89-49D3-A2A7-E320BCD8FC64}">
      <dsp:nvSpPr>
        <dsp:cNvPr id="0" name=""/>
        <dsp:cNvSpPr/>
      </dsp:nvSpPr>
      <dsp:spPr>
        <a:xfrm>
          <a:off x="4039629" y="428029"/>
          <a:ext cx="1836194" cy="1101716"/>
        </a:xfrm>
        <a:prstGeom prst="rect">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sp3d extrusionH="28000" prstMaterial="matte"/>
        </a:bodyPr>
        <a:lstStyle/>
        <a:p>
          <a:pPr lvl="0" algn="ctr" defTabSz="933450" rtl="0">
            <a:lnSpc>
              <a:spcPct val="90000"/>
            </a:lnSpc>
            <a:spcBef>
              <a:spcPct val="0"/>
            </a:spcBef>
            <a:spcAft>
              <a:spcPct val="35000"/>
            </a:spcAft>
          </a:pPr>
          <a:r>
            <a:rPr lang="en-US" sz="2100" kern="1200" smtClean="0"/>
            <a:t>Students</a:t>
          </a:r>
          <a:endParaRPr lang="en-US" sz="2100" kern="1200" dirty="0"/>
        </a:p>
      </dsp:txBody>
      <dsp:txXfrm>
        <a:off x="4039629" y="428029"/>
        <a:ext cx="1836194" cy="1101716"/>
      </dsp:txXfrm>
    </dsp:sp>
    <dsp:sp modelId="{A6115F1C-47AE-47A0-808C-296A763C3C15}">
      <dsp:nvSpPr>
        <dsp:cNvPr id="0" name=""/>
        <dsp:cNvSpPr/>
      </dsp:nvSpPr>
      <dsp:spPr>
        <a:xfrm>
          <a:off x="0" y="1713366"/>
          <a:ext cx="1836194" cy="1101716"/>
        </a:xfrm>
        <a:prstGeom prst="rect">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sp3d extrusionH="28000" prstMaterial="matte"/>
        </a:bodyPr>
        <a:lstStyle/>
        <a:p>
          <a:pPr lvl="0" algn="ctr" defTabSz="933450" rtl="0">
            <a:lnSpc>
              <a:spcPct val="90000"/>
            </a:lnSpc>
            <a:spcBef>
              <a:spcPct val="0"/>
            </a:spcBef>
            <a:spcAft>
              <a:spcPct val="35000"/>
            </a:spcAft>
          </a:pPr>
          <a:r>
            <a:rPr lang="en-US" sz="2100" kern="1200" smtClean="0"/>
            <a:t>Faculty </a:t>
          </a:r>
          <a:endParaRPr lang="en-US" sz="2100" kern="1200" dirty="0"/>
        </a:p>
      </dsp:txBody>
      <dsp:txXfrm>
        <a:off x="0" y="1713366"/>
        <a:ext cx="1836194" cy="1101716"/>
      </dsp:txXfrm>
    </dsp:sp>
    <dsp:sp modelId="{A772E45E-9F8F-418B-8635-8E50C57D6DFF}">
      <dsp:nvSpPr>
        <dsp:cNvPr id="0" name=""/>
        <dsp:cNvSpPr/>
      </dsp:nvSpPr>
      <dsp:spPr>
        <a:xfrm>
          <a:off x="2019814" y="1713366"/>
          <a:ext cx="1836194" cy="1101716"/>
        </a:xfrm>
        <a:prstGeom prst="rect">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sp3d extrusionH="28000" prstMaterial="matte"/>
        </a:bodyPr>
        <a:lstStyle/>
        <a:p>
          <a:pPr lvl="0" algn="ctr" defTabSz="933450" rtl="0">
            <a:lnSpc>
              <a:spcPct val="90000"/>
            </a:lnSpc>
            <a:spcBef>
              <a:spcPct val="0"/>
            </a:spcBef>
            <a:spcAft>
              <a:spcPct val="35000"/>
            </a:spcAft>
          </a:pPr>
          <a:r>
            <a:rPr lang="en-US" sz="2100" kern="1200" dirty="0" smtClean="0"/>
            <a:t>Research and Development </a:t>
          </a:r>
          <a:endParaRPr lang="en-US" sz="2100" kern="1200" dirty="0"/>
        </a:p>
      </dsp:txBody>
      <dsp:txXfrm>
        <a:off x="2019814" y="1713366"/>
        <a:ext cx="1836194" cy="1101716"/>
      </dsp:txXfrm>
    </dsp:sp>
    <dsp:sp modelId="{2F906824-A979-4FE0-BD61-E8D2D7D91333}">
      <dsp:nvSpPr>
        <dsp:cNvPr id="0" name=""/>
        <dsp:cNvSpPr/>
      </dsp:nvSpPr>
      <dsp:spPr>
        <a:xfrm>
          <a:off x="4039629" y="1713366"/>
          <a:ext cx="1836194" cy="1101716"/>
        </a:xfrm>
        <a:prstGeom prst="rect">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sp3d extrusionH="28000" prstMaterial="matte"/>
        </a:bodyPr>
        <a:lstStyle/>
        <a:p>
          <a:pPr lvl="0" algn="ctr" defTabSz="933450" rtl="0">
            <a:lnSpc>
              <a:spcPct val="90000"/>
            </a:lnSpc>
            <a:spcBef>
              <a:spcPct val="0"/>
            </a:spcBef>
            <a:spcAft>
              <a:spcPct val="35000"/>
            </a:spcAft>
          </a:pPr>
          <a:r>
            <a:rPr lang="en-US" sz="2100" kern="1200" smtClean="0"/>
            <a:t>Social Responsibilities</a:t>
          </a:r>
          <a:endParaRPr lang="en-US" sz="2100" kern="1200" dirty="0"/>
        </a:p>
      </dsp:txBody>
      <dsp:txXfrm>
        <a:off x="4039629" y="1713366"/>
        <a:ext cx="1836194" cy="1101716"/>
      </dsp:txXfrm>
    </dsp:sp>
    <dsp:sp modelId="{54A78C7F-92CB-4AAA-AAD5-90E8A59E1B29}">
      <dsp:nvSpPr>
        <dsp:cNvPr id="0" name=""/>
        <dsp:cNvSpPr/>
      </dsp:nvSpPr>
      <dsp:spPr>
        <a:xfrm>
          <a:off x="918" y="2963050"/>
          <a:ext cx="1836194" cy="1101716"/>
        </a:xfrm>
        <a:prstGeom prst="rect">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sp3d extrusionH="28000" prstMaterial="matte"/>
        </a:bodyPr>
        <a:lstStyle/>
        <a:p>
          <a:pPr lvl="0" algn="ctr" defTabSz="933450" rtl="0">
            <a:lnSpc>
              <a:spcPct val="90000"/>
            </a:lnSpc>
            <a:spcBef>
              <a:spcPct val="0"/>
            </a:spcBef>
            <a:spcAft>
              <a:spcPct val="35000"/>
            </a:spcAft>
          </a:pPr>
          <a:r>
            <a:rPr lang="en-US" sz="2100" kern="1200" smtClean="0"/>
            <a:t>Resources</a:t>
          </a:r>
          <a:endParaRPr lang="en-US" sz="2100" kern="1200" dirty="0"/>
        </a:p>
      </dsp:txBody>
      <dsp:txXfrm>
        <a:off x="918" y="2963050"/>
        <a:ext cx="1836194" cy="1101716"/>
      </dsp:txXfrm>
    </dsp:sp>
    <dsp:sp modelId="{C6E55EE3-DB9D-4726-82B5-F3F2C3CA0171}">
      <dsp:nvSpPr>
        <dsp:cNvPr id="0" name=""/>
        <dsp:cNvSpPr/>
      </dsp:nvSpPr>
      <dsp:spPr>
        <a:xfrm>
          <a:off x="1979528" y="2963050"/>
          <a:ext cx="1836194" cy="1101716"/>
        </a:xfrm>
        <a:prstGeom prst="rect">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sp3d extrusionH="28000" prstMaterial="matte"/>
        </a:bodyPr>
        <a:lstStyle/>
        <a:p>
          <a:pPr lvl="0" algn="ctr" defTabSz="933450" rtl="0">
            <a:lnSpc>
              <a:spcPct val="90000"/>
            </a:lnSpc>
            <a:spcBef>
              <a:spcPct val="0"/>
            </a:spcBef>
            <a:spcAft>
              <a:spcPct val="35000"/>
            </a:spcAft>
          </a:pPr>
          <a:r>
            <a:rPr lang="en-US" sz="2100" kern="1200" dirty="0" smtClean="0"/>
            <a:t>Academic &amp; Corporate Linkages</a:t>
          </a:r>
          <a:endParaRPr lang="en-US" sz="2100" kern="1200" dirty="0"/>
        </a:p>
      </dsp:txBody>
      <dsp:txXfrm>
        <a:off x="1979528" y="2963050"/>
        <a:ext cx="1836194" cy="1101716"/>
      </dsp:txXfrm>
    </dsp:sp>
    <dsp:sp modelId="{A98F509E-6148-49C6-819D-9340B9D4C9AC}">
      <dsp:nvSpPr>
        <dsp:cNvPr id="0" name=""/>
        <dsp:cNvSpPr/>
      </dsp:nvSpPr>
      <dsp:spPr>
        <a:xfrm>
          <a:off x="4019963" y="2963050"/>
          <a:ext cx="1836194" cy="1101716"/>
        </a:xfrm>
        <a:prstGeom prst="rect">
          <a:avLst/>
        </a:prstGeom>
        <a:solidFill>
          <a:schemeClr val="l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sp3d extrusionH="28000" prstMaterial="matte"/>
        </a:bodyPr>
        <a:lstStyle/>
        <a:p>
          <a:pPr lvl="0" algn="ctr" defTabSz="933450" rtl="0">
            <a:lnSpc>
              <a:spcPct val="90000"/>
            </a:lnSpc>
            <a:spcBef>
              <a:spcPct val="0"/>
            </a:spcBef>
            <a:spcAft>
              <a:spcPct val="35000"/>
            </a:spcAft>
          </a:pPr>
          <a:r>
            <a:rPr lang="en-US" sz="2100" kern="1200" smtClean="0"/>
            <a:t>Admission Policy</a:t>
          </a:r>
          <a:endParaRPr lang="en-US" sz="2100" kern="1200" dirty="0"/>
        </a:p>
      </dsp:txBody>
      <dsp:txXfrm>
        <a:off x="4019963" y="2963050"/>
        <a:ext cx="1836194" cy="1101716"/>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46" tIns="46223" rIns="92446" bIns="46223" rtlCol="0"/>
          <a:lstStyle>
            <a:lvl1pPr algn="l" eaLnBrk="1" fontAlgn="auto" hangingPunct="1">
              <a:spcBef>
                <a:spcPts val="0"/>
              </a:spcBef>
              <a:spcAft>
                <a:spcPts val="0"/>
              </a:spcAft>
              <a:defRPr sz="1200">
                <a:latin typeface="+mn-lt"/>
                <a:cs typeface="+mn-cs"/>
              </a:defRPr>
            </a:lvl1pPr>
          </a:lstStyle>
          <a:p>
            <a:pPr>
              <a:defRPr/>
            </a:pPr>
            <a:endParaRPr lang="en-SG"/>
          </a:p>
        </p:txBody>
      </p:sp>
      <p:sp>
        <p:nvSpPr>
          <p:cNvPr id="3" name="Date Placeholder 2"/>
          <p:cNvSpPr>
            <a:spLocks noGrp="1"/>
          </p:cNvSpPr>
          <p:nvPr>
            <p:ph type="dt" sz="quarter" idx="1"/>
          </p:nvPr>
        </p:nvSpPr>
        <p:spPr>
          <a:xfrm>
            <a:off x="3897313" y="0"/>
            <a:ext cx="2982912" cy="465138"/>
          </a:xfrm>
          <a:prstGeom prst="rect">
            <a:avLst/>
          </a:prstGeom>
        </p:spPr>
        <p:txBody>
          <a:bodyPr vert="horz" lIns="92446" tIns="46223" rIns="92446" bIns="46223" rtlCol="0"/>
          <a:lstStyle>
            <a:lvl1pPr algn="r" eaLnBrk="1" fontAlgn="auto" hangingPunct="1">
              <a:spcBef>
                <a:spcPts val="0"/>
              </a:spcBef>
              <a:spcAft>
                <a:spcPts val="0"/>
              </a:spcAft>
              <a:defRPr sz="1200">
                <a:latin typeface="+mn-lt"/>
                <a:cs typeface="+mn-cs"/>
              </a:defRPr>
            </a:lvl1pPr>
          </a:lstStyle>
          <a:p>
            <a:pPr>
              <a:defRPr/>
            </a:pPr>
            <a:fld id="{F6D05B20-446D-4DAE-80D7-09AFA58D0798}" type="datetimeFigureOut">
              <a:rPr lang="en-SG"/>
              <a:pPr>
                <a:defRPr/>
              </a:pPr>
              <a:t>22/1/2018</a:t>
            </a:fld>
            <a:endParaRPr lang="en-SG"/>
          </a:p>
        </p:txBody>
      </p:sp>
      <p:sp>
        <p:nvSpPr>
          <p:cNvPr id="4" name="Footer Placeholder 3"/>
          <p:cNvSpPr>
            <a:spLocks noGrp="1"/>
          </p:cNvSpPr>
          <p:nvPr>
            <p:ph type="ftr" sz="quarter" idx="2"/>
          </p:nvPr>
        </p:nvSpPr>
        <p:spPr>
          <a:xfrm>
            <a:off x="0" y="8829675"/>
            <a:ext cx="2982913" cy="465138"/>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cs typeface="+mn-cs"/>
              </a:defRPr>
            </a:lvl1pPr>
          </a:lstStyle>
          <a:p>
            <a:pPr>
              <a:defRPr/>
            </a:pPr>
            <a:endParaRPr lang="en-SG"/>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smtClean="0">
                <a:latin typeface="Calibri" pitchFamily="34" charset="0"/>
              </a:defRPr>
            </a:lvl1pPr>
          </a:lstStyle>
          <a:p>
            <a:pPr>
              <a:defRPr/>
            </a:pPr>
            <a:fld id="{AA64921C-D63E-4455-A861-14740256D5EC}" type="slidenum">
              <a:rPr lang="en-SG" altLang="en-US"/>
              <a:pPr>
                <a:defRPr/>
              </a:pPr>
              <a:t>‹#›</a:t>
            </a:fld>
            <a:endParaRPr lang="en-SG" altLang="en-US"/>
          </a:p>
        </p:txBody>
      </p:sp>
    </p:spTree>
    <p:extLst>
      <p:ext uri="{BB962C8B-B14F-4D97-AF65-F5344CB8AC3E}">
        <p14:creationId xmlns:p14="http://schemas.microsoft.com/office/powerpoint/2010/main" val="1781057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46" tIns="46223" rIns="92446" bIns="46223"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2446" tIns="46223" rIns="92446" bIns="46223" rtlCol="0"/>
          <a:lstStyle>
            <a:lvl1pPr algn="r" eaLnBrk="1" fontAlgn="auto" hangingPunct="1">
              <a:spcBef>
                <a:spcPts val="0"/>
              </a:spcBef>
              <a:spcAft>
                <a:spcPts val="0"/>
              </a:spcAft>
              <a:defRPr sz="1200">
                <a:latin typeface="+mn-lt"/>
                <a:cs typeface="+mn-cs"/>
              </a:defRPr>
            </a:lvl1pPr>
          </a:lstStyle>
          <a:p>
            <a:pPr>
              <a:defRPr/>
            </a:pPr>
            <a:fld id="{99C405D2-D749-4D41-8C96-C5D4A7A0751C}" type="datetimeFigureOut">
              <a:rPr lang="en-US"/>
              <a:pPr>
                <a:defRPr/>
              </a:pPr>
              <a:t>1/22/2018</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2446" tIns="46223" rIns="92446" bIns="4622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82913" cy="465138"/>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smtClean="0">
                <a:latin typeface="Calibri" pitchFamily="34" charset="0"/>
              </a:defRPr>
            </a:lvl1pPr>
          </a:lstStyle>
          <a:p>
            <a:pPr>
              <a:defRPr/>
            </a:pPr>
            <a:fld id="{053BF730-5835-44CF-BC13-4DD9CBD17A60}" type="slidenum">
              <a:rPr lang="en-US" altLang="en-US"/>
              <a:pPr>
                <a:defRPr/>
              </a:pPr>
              <a:t>‹#›</a:t>
            </a:fld>
            <a:endParaRPr lang="en-US" altLang="en-US"/>
          </a:p>
        </p:txBody>
      </p:sp>
    </p:spTree>
    <p:extLst>
      <p:ext uri="{BB962C8B-B14F-4D97-AF65-F5344CB8AC3E}">
        <p14:creationId xmlns:p14="http://schemas.microsoft.com/office/powerpoint/2010/main" val="23161011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SG" altLang="en-US" smtClean="0"/>
              <a:t>Add Animation</a:t>
            </a:r>
          </a:p>
          <a:p>
            <a:pPr eaLnBrk="1" hangingPunct="1">
              <a:spcBef>
                <a:spcPct val="0"/>
              </a:spcBef>
            </a:pPr>
            <a:endParaRPr lang="en-SG" altLang="en-US" smtClean="0"/>
          </a:p>
        </p:txBody>
      </p:sp>
      <p:sp>
        <p:nvSpPr>
          <p:cNvPr id="28676" name="Slide Number Placeholder 3"/>
          <p:cNvSpPr>
            <a:spLocks noGrp="1"/>
          </p:cNvSpPr>
          <p:nvPr>
            <p:ph type="sldNum" sz="quarter" idx="5"/>
          </p:nvPr>
        </p:nvSpPr>
        <p:spPr bwMode="auto">
          <a:noFill/>
          <a:ln>
            <a:miter lim="800000"/>
            <a:headEnd/>
            <a:tailEnd/>
          </a:ln>
        </p:spPr>
        <p:txBody>
          <a:bodyPr/>
          <a:lstStyle/>
          <a:p>
            <a:fld id="{504150B3-75E7-48B7-B638-7C2327BD2852}" type="slidenum">
              <a:rPr lang="en-US" altLang="en-US">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331120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SG" altLang="en-US" smtClean="0"/>
              <a:t>Add Animation</a:t>
            </a:r>
          </a:p>
          <a:p>
            <a:pPr eaLnBrk="1" hangingPunct="1">
              <a:spcBef>
                <a:spcPct val="0"/>
              </a:spcBef>
            </a:pPr>
            <a:endParaRPr lang="en-SG" altLang="en-US" smtClean="0"/>
          </a:p>
        </p:txBody>
      </p:sp>
      <p:sp>
        <p:nvSpPr>
          <p:cNvPr id="29700" name="Slide Number Placeholder 3"/>
          <p:cNvSpPr>
            <a:spLocks noGrp="1"/>
          </p:cNvSpPr>
          <p:nvPr>
            <p:ph type="sldNum" sz="quarter" idx="5"/>
          </p:nvPr>
        </p:nvSpPr>
        <p:spPr bwMode="auto">
          <a:noFill/>
          <a:ln>
            <a:miter lim="800000"/>
            <a:headEnd/>
            <a:tailEnd/>
          </a:ln>
        </p:spPr>
        <p:txBody>
          <a:bodyPr/>
          <a:lstStyle/>
          <a:p>
            <a:fld id="{990D819B-7543-477E-BE09-042CBFFFED5C}" type="slidenum">
              <a:rPr lang="en-US" altLang="en-US">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2815423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SG" altLang="en-US" smtClean="0"/>
              <a:t>Add Animation</a:t>
            </a:r>
          </a:p>
          <a:p>
            <a:pPr eaLnBrk="1" hangingPunct="1">
              <a:spcBef>
                <a:spcPct val="0"/>
              </a:spcBef>
            </a:pPr>
            <a:endParaRPr lang="en-SG" altLang="en-US" smtClean="0"/>
          </a:p>
        </p:txBody>
      </p:sp>
      <p:sp>
        <p:nvSpPr>
          <p:cNvPr id="30724" name="Slide Number Placeholder 3"/>
          <p:cNvSpPr>
            <a:spLocks noGrp="1"/>
          </p:cNvSpPr>
          <p:nvPr>
            <p:ph type="sldNum" sz="quarter" idx="5"/>
          </p:nvPr>
        </p:nvSpPr>
        <p:spPr bwMode="auto">
          <a:noFill/>
          <a:ln>
            <a:miter lim="800000"/>
            <a:headEnd/>
            <a:tailEnd/>
          </a:ln>
        </p:spPr>
        <p:txBody>
          <a:bodyPr/>
          <a:lstStyle/>
          <a:p>
            <a:fld id="{72BADE42-44B4-49CE-AD27-8023911DD1A5}" type="slidenum">
              <a:rPr lang="en-US" altLang="en-US">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4215939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1748" name="Slide Number Placeholder 3"/>
          <p:cNvSpPr>
            <a:spLocks noGrp="1"/>
          </p:cNvSpPr>
          <p:nvPr>
            <p:ph type="sldNum" sz="quarter" idx="5"/>
          </p:nvPr>
        </p:nvSpPr>
        <p:spPr bwMode="auto">
          <a:noFill/>
          <a:ln>
            <a:miter lim="800000"/>
            <a:headEnd/>
            <a:tailEnd/>
          </a:ln>
        </p:spPr>
        <p:txBody>
          <a:bodyPr/>
          <a:lstStyle/>
          <a:p>
            <a:fld id="{3FFCC78F-DE0B-4E6B-867F-3A92F9DA5DE7}" type="slidenum">
              <a:rPr lang="en-US" altLang="en-US"/>
              <a:pPr/>
              <a:t>30</a:t>
            </a:fld>
            <a:endParaRPr lang="en-US" altLang="en-US"/>
          </a:p>
        </p:txBody>
      </p:sp>
    </p:spTree>
    <p:extLst>
      <p:ext uri="{BB962C8B-B14F-4D97-AF65-F5344CB8AC3E}">
        <p14:creationId xmlns:p14="http://schemas.microsoft.com/office/powerpoint/2010/main" val="228140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892CA92-A881-43DB-951B-F97C85B67B3C}" type="datetime1">
              <a:rPr lang="en-US"/>
              <a:pPr>
                <a:defRPr/>
              </a:pPr>
              <a:t>1/22/2018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7DFB91-40EC-4DB7-B4D7-B102BAAA9C53}"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9AA15D3-DDDA-47F2-8550-0A17FA9FB7A0}" type="datetime1">
              <a:rPr lang="en-US"/>
              <a:pPr>
                <a:defRPr/>
              </a:pPr>
              <a:t>1/22/2018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854E82-8C18-451C-94B5-EF2422866D1D}"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9205D9-5864-43DF-8ED1-085119DF28B2}" type="datetime1">
              <a:rPr lang="en-US"/>
              <a:pPr>
                <a:defRPr/>
              </a:pPr>
              <a:t>1/22/2018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567693-74B8-4793-9004-4E395275CC83}"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760D64-882C-4233-9FEC-DA0F2B45104B}" type="datetime1">
              <a:rPr lang="en-US"/>
              <a:pPr>
                <a:defRPr/>
              </a:pPr>
              <a:t>1/22/2018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BA53EC-0140-4B83-AC3E-7DEC34E36490}"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914F261-415F-42C4-90AB-F0B9F41C5FE5}" type="datetime1">
              <a:rPr lang="en-US"/>
              <a:pPr>
                <a:defRPr/>
              </a:pPr>
              <a:t>1/22/2018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C79995-A44D-45EE-AD55-6D5EA66924CB}"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5D0E300-9509-4F5F-9775-5CDFE0388C24}" type="datetime1">
              <a:rPr lang="en-US"/>
              <a:pPr>
                <a:defRPr/>
              </a:pPr>
              <a:t>1/22/2018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0898E3-5E0D-41D9-9F52-306BF144E998}"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BBC7172-220B-419D-8583-D6AFEC9E3721}" type="datetime1">
              <a:rPr lang="en-US"/>
              <a:pPr>
                <a:defRPr/>
              </a:pPr>
              <a:t>1/22/2018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106F2F6-B47F-4A19-987E-962DD47C770A}"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8715088-B2B7-4772-8E22-DC6D2D6D6702}" type="datetime1">
              <a:rPr lang="en-US"/>
              <a:pPr>
                <a:defRPr/>
              </a:pPr>
              <a:t>1/22/2018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7AAA705-0E5A-47A5-835C-0C6F827576D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934213A-C64F-43D7-BFCC-0E97656E62AB}" type="datetime1">
              <a:rPr lang="en-US"/>
              <a:pPr>
                <a:defRPr/>
              </a:pPr>
              <a:t>1/22/2018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BA87ACD-4142-408A-91F8-1DDF7BFC336B}"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E39089D-E4F9-496F-9567-BE6F9C800249}" type="datetime1">
              <a:rPr lang="en-US"/>
              <a:pPr>
                <a:defRPr/>
              </a:pPr>
              <a:t>1/22/2018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F1A7B0-A801-4827-AF6A-6BDA6C0DC563}"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smtClean="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FEC740-0B9A-49EC-8A52-E27F036168A8}" type="datetime1">
              <a:rPr lang="en-US"/>
              <a:pPr>
                <a:defRPr/>
              </a:pPr>
              <a:t>1/22/2018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1C90E2-9953-4B85-A838-BFFA89DC8B06}"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pPr>
              <a:defRPr/>
            </a:pPr>
            <a:fld id="{ADAEB68A-A192-458A-832E-7B1E9C88ED93}" type="datetime1">
              <a:rPr lang="en-US"/>
              <a:pPr>
                <a:defRPr/>
              </a:pPr>
              <a:t>1/22/2018</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smtClean="0">
                <a:solidFill>
                  <a:srgbClr val="898989"/>
                </a:solidFill>
              </a:defRPr>
            </a:lvl1pPr>
          </a:lstStyle>
          <a:p>
            <a:pPr>
              <a:defRPr/>
            </a:pPr>
            <a:fld id="{E1B6F2B4-5A61-4CE8-9313-3399DABFFEC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hyperlink" Target="NBEAC%20online%20process%20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1"/>
          <p:cNvSpPr>
            <a:spLocks noGrp="1"/>
          </p:cNvSpPr>
          <p:nvPr>
            <p:ph type="sldNum" sz="quarter" idx="12"/>
          </p:nvPr>
        </p:nvSpPr>
        <p:spPr bwMode="auto">
          <a:noFill/>
          <a:ln>
            <a:miter lim="800000"/>
            <a:headEnd/>
            <a:tailEnd/>
          </a:ln>
        </p:spPr>
        <p:txBody>
          <a:bodyPr/>
          <a:lstStyle/>
          <a:p>
            <a:fld id="{DD49EAFA-EBDF-4055-8D8C-5654955F7A0E}" type="slidenum">
              <a:rPr lang="en-US" altLang="en-US"/>
              <a:pPr/>
              <a:t>1</a:t>
            </a:fld>
            <a:endParaRPr lang="en-US" altLang="en-US"/>
          </a:p>
        </p:txBody>
      </p:sp>
      <p:sp>
        <p:nvSpPr>
          <p:cNvPr id="2051" name="AutoShape 2" descr="Conference"/>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p>
        </p:txBody>
      </p:sp>
      <p:pic>
        <p:nvPicPr>
          <p:cNvPr id="2052" name="Picture 4"/>
          <p:cNvPicPr>
            <a:picLocks noChangeAspect="1" noChangeArrowheads="1"/>
          </p:cNvPicPr>
          <p:nvPr/>
        </p:nvPicPr>
        <p:blipFill>
          <a:blip r:embed="rId2"/>
          <a:srcRect/>
          <a:stretch>
            <a:fillRect/>
          </a:stretch>
        </p:blipFill>
        <p:spPr bwMode="auto">
          <a:xfrm>
            <a:off x="0" y="1314450"/>
            <a:ext cx="9144000" cy="3562350"/>
          </a:xfrm>
          <a:prstGeom prst="rect">
            <a:avLst/>
          </a:prstGeom>
          <a:noFill/>
          <a:ln w="9525">
            <a:noFill/>
            <a:miter lim="800000"/>
            <a:headEnd/>
            <a:tailEnd/>
          </a:ln>
        </p:spPr>
      </p:pic>
      <p:sp>
        <p:nvSpPr>
          <p:cNvPr id="2053" name="TextBox 7"/>
          <p:cNvSpPr txBox="1">
            <a:spLocks noChangeArrowheads="1"/>
          </p:cNvSpPr>
          <p:nvPr/>
        </p:nvSpPr>
        <p:spPr bwMode="auto">
          <a:xfrm>
            <a:off x="914400" y="304800"/>
            <a:ext cx="7389813" cy="954088"/>
          </a:xfrm>
          <a:prstGeom prst="rect">
            <a:avLst/>
          </a:prstGeom>
          <a:noFill/>
          <a:ln w="9525">
            <a:noFill/>
            <a:miter lim="800000"/>
            <a:headEnd/>
            <a:tailEnd/>
          </a:ln>
        </p:spPr>
        <p:txBody>
          <a:bodyPr>
            <a:spAutoFit/>
          </a:bodyPr>
          <a:lstStyle/>
          <a:p>
            <a:pPr algn="ctr"/>
            <a:r>
              <a:rPr lang="en-US" sz="2800"/>
              <a:t>Workshop: Reaccreditation- A way forward towards continuous improvement</a:t>
            </a:r>
            <a:endParaRPr lang="en-US" altLang="en-US" sz="2700" u="sng"/>
          </a:p>
        </p:txBody>
      </p:sp>
      <p:sp>
        <p:nvSpPr>
          <p:cNvPr id="2054" name="TextBox 7"/>
          <p:cNvSpPr txBox="1">
            <a:spLocks noChangeArrowheads="1"/>
          </p:cNvSpPr>
          <p:nvPr/>
        </p:nvSpPr>
        <p:spPr bwMode="auto">
          <a:xfrm>
            <a:off x="0" y="4876800"/>
            <a:ext cx="9144000" cy="1077913"/>
          </a:xfrm>
          <a:prstGeom prst="rect">
            <a:avLst/>
          </a:prstGeom>
          <a:noFill/>
          <a:ln w="9525">
            <a:noFill/>
            <a:miter lim="800000"/>
            <a:headEnd/>
            <a:tailEnd/>
          </a:ln>
        </p:spPr>
        <p:txBody>
          <a:bodyPr>
            <a:spAutoFit/>
          </a:bodyPr>
          <a:lstStyle/>
          <a:p>
            <a:pPr algn="ctr"/>
            <a:r>
              <a:rPr lang="en-US" altLang="en-US" sz="1600" b="1" i="1"/>
              <a:t>Consultants: </a:t>
            </a:r>
          </a:p>
          <a:p>
            <a:r>
              <a:rPr lang="en-US" altLang="en-US" sz="1600" b="1" i="1"/>
              <a:t>	Dr. Kamran Ali Chatha 			Dr.  Hamid Hassan</a:t>
            </a:r>
          </a:p>
          <a:p>
            <a:r>
              <a:rPr lang="en-US" altLang="en-US" sz="1600" b="1" i="1"/>
              <a:t>	LUMS 		     			FAST School of Management</a:t>
            </a:r>
          </a:p>
          <a:p>
            <a:pPr algn="ctr"/>
            <a:r>
              <a:rPr lang="en-US" altLang="en-US" sz="1600" b="1" i="1"/>
              <a:t> </a:t>
            </a:r>
            <a:endParaRPr lang="en-US" altLang="en-US" sz="1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304800" y="1066800"/>
            <a:ext cx="8610600" cy="5181600"/>
          </a:xfrm>
        </p:spPr>
        <p:txBody>
          <a:bodyPr/>
          <a:lstStyle/>
          <a:p>
            <a:pPr>
              <a:lnSpc>
                <a:spcPct val="170000"/>
              </a:lnSpc>
              <a:buFont typeface="Wingdings" pitchFamily="2" charset="2"/>
              <a:buChar char="§"/>
            </a:pPr>
            <a:r>
              <a:rPr lang="en-US" altLang="en-US" sz="2000" dirty="0" smtClean="0"/>
              <a:t>The programs applying for re-accreditation are subject to the same fees  and same NBEAC Standards as the programs undergoing first-time accreditation.</a:t>
            </a:r>
          </a:p>
          <a:p>
            <a:pPr>
              <a:lnSpc>
                <a:spcPct val="170000"/>
              </a:lnSpc>
              <a:buFont typeface="Wingdings" pitchFamily="2" charset="2"/>
              <a:buChar char="§"/>
            </a:pPr>
            <a:r>
              <a:rPr lang="en-US" altLang="en-US" sz="2000" dirty="0" smtClean="0"/>
              <a:t>The peer review visit duration and composition of the Peer Review </a:t>
            </a:r>
            <a:r>
              <a:rPr lang="en-US" altLang="en-US" sz="2000" dirty="0" smtClean="0"/>
              <a:t>Team(PRT) </a:t>
            </a:r>
            <a:r>
              <a:rPr lang="en-US" altLang="en-US" sz="2000" dirty="0" smtClean="0"/>
              <a:t>shall also remain intact. However, the </a:t>
            </a:r>
            <a:r>
              <a:rPr lang="en-US" altLang="en-US" sz="2000" dirty="0" smtClean="0"/>
              <a:t>PRT </a:t>
            </a:r>
            <a:r>
              <a:rPr lang="en-US" altLang="en-US" sz="2000" dirty="0" smtClean="0"/>
              <a:t>leader who led the </a:t>
            </a:r>
            <a:r>
              <a:rPr lang="en-US" altLang="en-US" sz="2000" dirty="0" smtClean="0"/>
              <a:t>team during </a:t>
            </a:r>
            <a:r>
              <a:rPr lang="en-US" altLang="en-US" sz="2000" dirty="0" smtClean="0"/>
              <a:t>the previous accreditation process of the program cannot be retained as part of </a:t>
            </a:r>
            <a:r>
              <a:rPr lang="en-US" altLang="en-US" sz="2000" dirty="0" smtClean="0"/>
              <a:t>team appointed </a:t>
            </a:r>
            <a:r>
              <a:rPr lang="en-US" altLang="en-US" sz="2000" dirty="0" smtClean="0"/>
              <a:t>for peer review visit in connection with re-accreditation of that program. However, one of the members of that </a:t>
            </a:r>
            <a:r>
              <a:rPr lang="en-US" altLang="en-US" sz="2000" dirty="0" smtClean="0"/>
              <a:t>team can </a:t>
            </a:r>
            <a:r>
              <a:rPr lang="en-US" altLang="en-US" sz="2000" dirty="0" smtClean="0"/>
              <a:t>be included into the re-accreditation </a:t>
            </a:r>
            <a:r>
              <a:rPr lang="en-US" altLang="en-US" sz="2000" dirty="0" smtClean="0"/>
              <a:t>PRT.</a:t>
            </a:r>
            <a:endParaRPr lang="en-US" altLang="en-US" sz="2000" dirty="0" smtClean="0"/>
          </a:p>
        </p:txBody>
      </p:sp>
      <p:sp>
        <p:nvSpPr>
          <p:cNvPr id="11267" name="Title 1"/>
          <p:cNvSpPr txBox="1">
            <a:spLocks/>
          </p:cNvSpPr>
          <p:nvPr/>
        </p:nvSpPr>
        <p:spPr bwMode="auto">
          <a:xfrm>
            <a:off x="304800" y="404813"/>
            <a:ext cx="8458200" cy="533400"/>
          </a:xfrm>
          <a:prstGeom prst="rect">
            <a:avLst/>
          </a:prstGeom>
          <a:noFill/>
          <a:ln w="9525">
            <a:noFill/>
            <a:miter lim="800000"/>
            <a:headEnd/>
            <a:tailEnd/>
          </a:ln>
        </p:spPr>
        <p:txBody>
          <a:bodyPr anchor="ctr"/>
          <a:lstStyle/>
          <a:p>
            <a:pPr algn="ctr" defTabSz="685800" eaLnBrk="1" hangingPunct="1">
              <a:lnSpc>
                <a:spcPct val="90000"/>
              </a:lnSpc>
            </a:pPr>
            <a:r>
              <a:rPr lang="en-US" altLang="en-US" sz="3200"/>
              <a:t>NBEAC Re-Accreditation Process contd…</a:t>
            </a:r>
            <a:endParaRPr lang="en-SG" altLang="en-US" sz="32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304800" y="1066800"/>
            <a:ext cx="8610600" cy="5181600"/>
          </a:xfrm>
        </p:spPr>
        <p:txBody>
          <a:bodyPr/>
          <a:lstStyle/>
          <a:p>
            <a:pPr>
              <a:lnSpc>
                <a:spcPct val="170000"/>
              </a:lnSpc>
              <a:buFont typeface="Wingdings" pitchFamily="2" charset="2"/>
              <a:buChar char="§"/>
            </a:pPr>
            <a:r>
              <a:rPr lang="en-US" altLang="en-US" sz="2000" dirty="0" smtClean="0"/>
              <a:t>The Council shall make the decision on the re-accreditation of the program based on the report and recommendations of the </a:t>
            </a:r>
            <a:r>
              <a:rPr lang="en-US" altLang="en-US" sz="2000" dirty="0" smtClean="0"/>
              <a:t>PRT </a:t>
            </a:r>
            <a:r>
              <a:rPr lang="en-US" altLang="en-US" sz="2000" dirty="0" smtClean="0"/>
              <a:t>and re-accredit the program for  5 years and 3 years duration.</a:t>
            </a:r>
          </a:p>
          <a:p>
            <a:pPr>
              <a:lnSpc>
                <a:spcPct val="170000"/>
              </a:lnSpc>
              <a:buFont typeface="Wingdings" pitchFamily="2" charset="2"/>
              <a:buChar char="§"/>
            </a:pPr>
            <a:r>
              <a:rPr lang="en-US" altLang="en-US" sz="2000" dirty="0" smtClean="0"/>
              <a:t>There will be four types of accreditation decisions</a:t>
            </a:r>
          </a:p>
          <a:p>
            <a:pPr lvl="1">
              <a:lnSpc>
                <a:spcPct val="170000"/>
              </a:lnSpc>
              <a:buFont typeface="Wingdings" pitchFamily="2" charset="2"/>
              <a:buChar char="§"/>
            </a:pPr>
            <a:r>
              <a:rPr lang="en-US" altLang="en-US" sz="1700" dirty="0" smtClean="0"/>
              <a:t>05 years, W=80% and above</a:t>
            </a:r>
          </a:p>
          <a:p>
            <a:pPr lvl="1">
              <a:lnSpc>
                <a:spcPct val="170000"/>
              </a:lnSpc>
              <a:buFont typeface="Wingdings" pitchFamily="2" charset="2"/>
              <a:buChar char="§"/>
            </a:pPr>
            <a:r>
              <a:rPr lang="en-US" altLang="en-US" sz="1700" dirty="0" smtClean="0"/>
              <a:t>03 years, X=65%- 79%  ( 65% will be raised to 70%  from the year 2020 onwards)</a:t>
            </a:r>
          </a:p>
          <a:p>
            <a:pPr lvl="1">
              <a:lnSpc>
                <a:spcPct val="170000"/>
              </a:lnSpc>
              <a:buFont typeface="Wingdings" pitchFamily="2" charset="2"/>
              <a:buChar char="§"/>
            </a:pPr>
            <a:r>
              <a:rPr lang="en-US" altLang="en-US" sz="1700" dirty="0" smtClean="0"/>
              <a:t>Not qualified for accreditation =Less than 65%</a:t>
            </a:r>
          </a:p>
          <a:p>
            <a:pPr lvl="1">
              <a:lnSpc>
                <a:spcPct val="170000"/>
              </a:lnSpc>
              <a:buFont typeface="Wingdings" pitchFamily="2" charset="2"/>
              <a:buChar char="§"/>
            </a:pPr>
            <a:r>
              <a:rPr lang="en-US" altLang="en-US" sz="1700" dirty="0" smtClean="0"/>
              <a:t>The option will be provided to the school for “accreditation withdrawal “from the accreditation process after a negative recommendation by the peer review team.</a:t>
            </a:r>
          </a:p>
        </p:txBody>
      </p:sp>
      <p:sp>
        <p:nvSpPr>
          <p:cNvPr id="12291" name="Title 1"/>
          <p:cNvSpPr txBox="1">
            <a:spLocks/>
          </p:cNvSpPr>
          <p:nvPr/>
        </p:nvSpPr>
        <p:spPr bwMode="auto">
          <a:xfrm>
            <a:off x="304800" y="404813"/>
            <a:ext cx="8458200" cy="533400"/>
          </a:xfrm>
          <a:prstGeom prst="rect">
            <a:avLst/>
          </a:prstGeom>
          <a:noFill/>
          <a:ln w="9525">
            <a:noFill/>
            <a:miter lim="800000"/>
            <a:headEnd/>
            <a:tailEnd/>
          </a:ln>
        </p:spPr>
        <p:txBody>
          <a:bodyPr anchor="ctr"/>
          <a:lstStyle/>
          <a:p>
            <a:pPr algn="ctr" defTabSz="685800" eaLnBrk="1" hangingPunct="1">
              <a:lnSpc>
                <a:spcPct val="90000"/>
              </a:lnSpc>
            </a:pPr>
            <a:r>
              <a:rPr lang="en-US" altLang="en-US" sz="3200"/>
              <a:t>NBEAC Re-Accreditation Process contd…</a:t>
            </a:r>
            <a:endParaRPr lang="en-SG" altLang="en-US" sz="32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2014538"/>
            <a:ext cx="7772400" cy="2987675"/>
          </a:xfrm>
        </p:spPr>
        <p:txBody>
          <a:bodyPr/>
          <a:lstStyle/>
          <a:p>
            <a:pPr algn="ctr"/>
            <a:r>
              <a:rPr lang="en-US" altLang="en-US" b="1" smtClean="0">
                <a:solidFill>
                  <a:srgbClr val="8D6490"/>
                </a:solidFill>
              </a:rPr>
              <a:t>Discussion</a:t>
            </a:r>
            <a:br>
              <a:rPr lang="en-US" altLang="en-US" b="1" smtClean="0">
                <a:solidFill>
                  <a:srgbClr val="8D6490"/>
                </a:solidFill>
              </a:rPr>
            </a:br>
            <a:r>
              <a:rPr lang="en-US" altLang="en-US" b="1" smtClean="0">
                <a:solidFill>
                  <a:srgbClr val="8D6490"/>
                </a:solidFill>
              </a:rPr>
              <a:t/>
            </a:r>
            <a:br>
              <a:rPr lang="en-US" altLang="en-US" b="1" smtClean="0">
                <a:solidFill>
                  <a:srgbClr val="8D6490"/>
                </a:solidFill>
              </a:rPr>
            </a:br>
            <a:r>
              <a:rPr lang="en-US" altLang="en-US" b="1" smtClean="0">
                <a:solidFill>
                  <a:srgbClr val="8D6490"/>
                </a:solidFill>
              </a:rPr>
              <a:t>KEY CHALLENGES FOR REACCREDITATION</a:t>
            </a:r>
            <a:br>
              <a:rPr lang="en-US" altLang="en-US" b="1" smtClean="0">
                <a:solidFill>
                  <a:srgbClr val="8D6490"/>
                </a:solidFill>
              </a:rPr>
            </a:br>
            <a:r>
              <a:rPr lang="en-US" altLang="en-US" b="1" smtClean="0">
                <a:solidFill>
                  <a:srgbClr val="8D6490"/>
                </a:solidFill>
              </a:rPr>
              <a:t>AND </a:t>
            </a:r>
            <a:br>
              <a:rPr lang="en-US" altLang="en-US" b="1" smtClean="0">
                <a:solidFill>
                  <a:srgbClr val="8D6490"/>
                </a:solidFill>
              </a:rPr>
            </a:br>
            <a:r>
              <a:rPr lang="en-US" altLang="en-US" b="1" smtClean="0">
                <a:solidFill>
                  <a:srgbClr val="8D6490"/>
                </a:solidFill>
              </a:rPr>
              <a:t>SOLUTION STRATEGIES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28650" y="161925"/>
            <a:ext cx="7886700" cy="1057275"/>
          </a:xfrm>
        </p:spPr>
        <p:txBody>
          <a:bodyPr/>
          <a:lstStyle/>
          <a:p>
            <a:pPr>
              <a:lnSpc>
                <a:spcPct val="107000"/>
              </a:lnSpc>
            </a:pPr>
            <a:r>
              <a:rPr lang="en-US" sz="3600" smtClean="0"/>
              <a:t>Re-Accreditation Project</a:t>
            </a:r>
            <a:endParaRPr lang="en-US" sz="3600" smtClean="0">
              <a:latin typeface="Calibri" pitchFamily="34" charset="0"/>
              <a:ea typeface="Calibri" pitchFamily="34" charset="0"/>
              <a:cs typeface="Times New Roman" pitchFamily="18" charset="0"/>
            </a:endParaRPr>
          </a:p>
        </p:txBody>
      </p:sp>
      <p:sp>
        <p:nvSpPr>
          <p:cNvPr id="14339" name="Slide Number Placeholder 3"/>
          <p:cNvSpPr>
            <a:spLocks noGrp="1"/>
          </p:cNvSpPr>
          <p:nvPr>
            <p:ph type="sldNum" sz="quarter" idx="12"/>
          </p:nvPr>
        </p:nvSpPr>
        <p:spPr bwMode="auto">
          <a:noFill/>
          <a:ln>
            <a:miter lim="800000"/>
            <a:headEnd/>
            <a:tailEnd/>
          </a:ln>
        </p:spPr>
        <p:txBody>
          <a:bodyPr/>
          <a:lstStyle/>
          <a:p>
            <a:fld id="{F15CFFA8-0F0A-4305-86C0-E249BF7768DD}" type="slidenum">
              <a:rPr lang="en-US" altLang="en-US"/>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1893204015"/>
              </p:ext>
            </p:extLst>
          </p:nvPr>
        </p:nvGraphicFramePr>
        <p:xfrm>
          <a:off x="609600" y="1193800"/>
          <a:ext cx="8147050" cy="4503037"/>
        </p:xfrm>
        <a:graphic>
          <a:graphicData uri="http://schemas.openxmlformats.org/drawingml/2006/table">
            <a:tbl>
              <a:tblPr firstRow="1" firstCol="1" bandRow="1">
                <a:tableStyleId>{2A488322-F2BA-4B5B-9748-0D474271808F}</a:tableStyleId>
              </a:tblPr>
              <a:tblGrid>
                <a:gridCol w="2057400"/>
                <a:gridCol w="6089650"/>
              </a:tblGrid>
              <a:tr h="394079">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4025521">
                <a:tc>
                  <a:txBody>
                    <a:bodyPr/>
                    <a:lstStyle/>
                    <a:p>
                      <a:pPr marL="0" marR="0">
                        <a:lnSpc>
                          <a:spcPct val="107000"/>
                        </a:lnSpc>
                        <a:spcBef>
                          <a:spcPts val="0"/>
                        </a:spcBef>
                        <a:spcAft>
                          <a:spcPts val="0"/>
                        </a:spcAft>
                      </a:pPr>
                      <a:r>
                        <a:rPr lang="en-US" sz="1800" dirty="0" smtClean="0">
                          <a:effectLst/>
                        </a:rPr>
                        <a:t>Importance of PRT report</a:t>
                      </a:r>
                      <a:endParaRPr lang="en-US" sz="1800" b="1" kern="1200" dirty="0" smtClean="0">
                        <a:solidFill>
                          <a:schemeClr val="lt1"/>
                        </a:solidFill>
                        <a:effectLst/>
                        <a:latin typeface="+mn-lt"/>
                        <a:ea typeface="+mn-ea"/>
                        <a:cs typeface="+mn-cs"/>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r>
                        <a:rPr lang="en-US" sz="1800" dirty="0" smtClean="0">
                          <a:effectLst/>
                        </a:rPr>
                        <a:t>Not able to analyze the previous PRT.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baseline="0" dirty="0" smtClean="0">
                          <a:effectLst/>
                        </a:rPr>
                        <a:t>Need to believe that PRT report is an important document for next accreditation process.</a:t>
                      </a:r>
                    </a:p>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Need to carefully scan the previous PRT  report</a:t>
                      </a:r>
                      <a:r>
                        <a:rPr lang="en-US" sz="1800" baseline="0" dirty="0" smtClean="0">
                          <a:effectLst/>
                        </a:rPr>
                        <a:t> and develop objective recommendations in hierarchical order well before (ideally soon after the  receipt of PRT report) the reaccreditation starts.  </a:t>
                      </a:r>
                      <a:endParaRPr lang="en-US" sz="18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Scanning of PRT should involve Dean/</a:t>
                      </a:r>
                      <a:r>
                        <a:rPr lang="en-US" sz="1800" dirty="0" err="1" smtClean="0">
                          <a:effectLst/>
                        </a:rPr>
                        <a:t>HoD</a:t>
                      </a:r>
                      <a:r>
                        <a:rPr lang="en-US" sz="1800" baseline="0" dirty="0" smtClean="0">
                          <a:effectLst/>
                        </a:rPr>
                        <a:t> and Project team including senior faculty members. </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altLang="en-US" sz="1800" dirty="0" smtClean="0"/>
                        <a:t>Better to include new members in the previous team to rule out defensive behavior and bring criticality of self assessment.</a:t>
                      </a:r>
                      <a:r>
                        <a:rPr lang="en-US" altLang="en-US" sz="1800" baseline="0" dirty="0" smtClean="0"/>
                        <a:t> </a:t>
                      </a:r>
                      <a:endParaRPr lang="en-US" altLang="en-US" sz="1800" dirty="0" smtClean="0"/>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baseline="0" dirty="0" smtClean="0">
                          <a:effectLst/>
                        </a:rPr>
                        <a:t>New </a:t>
                      </a:r>
                      <a:r>
                        <a:rPr lang="en-US" sz="1800" dirty="0" smtClean="0">
                          <a:effectLst/>
                        </a:rPr>
                        <a:t>Project team to define timelines to</a:t>
                      </a:r>
                      <a:r>
                        <a:rPr lang="en-US" sz="1800" baseline="0" dirty="0" smtClean="0">
                          <a:effectLst/>
                        </a:rPr>
                        <a:t> achieve required millstones and mechanism to share the progress with the </a:t>
                      </a:r>
                      <a:r>
                        <a:rPr lang="en-US" sz="1800" baseline="0" dirty="0" err="1" smtClean="0">
                          <a:effectLst/>
                        </a:rPr>
                        <a:t>HoD</a:t>
                      </a:r>
                      <a:r>
                        <a:rPr lang="en-US" sz="1800" baseline="0" dirty="0" smtClean="0">
                          <a:effectLst/>
                        </a:rPr>
                        <a:t> and Dean on regular basis.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28650" y="161925"/>
            <a:ext cx="7886700" cy="1057275"/>
          </a:xfrm>
        </p:spPr>
        <p:txBody>
          <a:bodyPr/>
          <a:lstStyle/>
          <a:p>
            <a:pPr>
              <a:lnSpc>
                <a:spcPct val="107000"/>
              </a:lnSpc>
            </a:pPr>
            <a:r>
              <a:rPr lang="en-US" sz="3600" smtClean="0"/>
              <a:t>Re-Accreditation Project</a:t>
            </a:r>
            <a:endParaRPr lang="en-US" sz="3600" smtClean="0">
              <a:latin typeface="Calibri" pitchFamily="34" charset="0"/>
              <a:ea typeface="Calibri" pitchFamily="34" charset="0"/>
              <a:cs typeface="Times New Roman" pitchFamily="18" charset="0"/>
            </a:endParaRPr>
          </a:p>
        </p:txBody>
      </p:sp>
      <p:sp>
        <p:nvSpPr>
          <p:cNvPr id="14339" name="Slide Number Placeholder 3"/>
          <p:cNvSpPr>
            <a:spLocks noGrp="1"/>
          </p:cNvSpPr>
          <p:nvPr>
            <p:ph type="sldNum" sz="quarter" idx="12"/>
          </p:nvPr>
        </p:nvSpPr>
        <p:spPr bwMode="auto">
          <a:noFill/>
          <a:ln>
            <a:miter lim="800000"/>
            <a:headEnd/>
            <a:tailEnd/>
          </a:ln>
        </p:spPr>
        <p:txBody>
          <a:bodyPr/>
          <a:lstStyle/>
          <a:p>
            <a:fld id="{F15CFFA8-0F0A-4305-86C0-E249BF7768DD}" type="slidenum">
              <a:rPr lang="en-US" altLang="en-US"/>
              <a:pPr/>
              <a:t>14</a:t>
            </a:fld>
            <a:endParaRPr lang="en-US" altLang="en-US"/>
          </a:p>
        </p:txBody>
      </p:sp>
      <p:graphicFrame>
        <p:nvGraphicFramePr>
          <p:cNvPr id="9" name="Table 8"/>
          <p:cNvGraphicFramePr>
            <a:graphicFrameLocks noGrp="1"/>
          </p:cNvGraphicFramePr>
          <p:nvPr/>
        </p:nvGraphicFramePr>
        <p:xfrm>
          <a:off x="609600" y="1193800"/>
          <a:ext cx="8147050" cy="4419600"/>
        </p:xfrm>
        <a:graphic>
          <a:graphicData uri="http://schemas.openxmlformats.org/drawingml/2006/table">
            <a:tbl>
              <a:tblPr firstRow="1" firstCol="1" bandRow="1">
                <a:tableStyleId>{2A488322-F2BA-4B5B-9748-0D474271808F}</a:tableStyleId>
              </a:tblPr>
              <a:tblGrid>
                <a:gridCol w="2057400"/>
                <a:gridCol w="6089650"/>
              </a:tblGrid>
              <a:tr h="394079">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4025521">
                <a:tc>
                  <a:txBody>
                    <a:bodyPr/>
                    <a:lstStyle/>
                    <a:p>
                      <a:pPr marL="0" marR="0">
                        <a:lnSpc>
                          <a:spcPct val="107000"/>
                        </a:lnSpc>
                        <a:spcBef>
                          <a:spcPts val="0"/>
                        </a:spcBef>
                        <a:spcAft>
                          <a:spcPts val="0"/>
                        </a:spcAft>
                      </a:pPr>
                      <a:r>
                        <a:rPr lang="en-US" sz="1800" dirty="0" smtClean="0">
                          <a:effectLst/>
                        </a:rPr>
                        <a:t>How</a:t>
                      </a:r>
                      <a:r>
                        <a:rPr lang="en-US" sz="1800" baseline="0" dirty="0" smtClean="0">
                          <a:effectLst/>
                        </a:rPr>
                        <a:t> to read </a:t>
                      </a:r>
                      <a:r>
                        <a:rPr lang="en-US" sz="1800" dirty="0" smtClean="0">
                          <a:effectLst/>
                        </a:rPr>
                        <a:t>PRT report</a:t>
                      </a:r>
                      <a:endParaRPr lang="en-US" sz="1800" b="1" kern="1200" dirty="0" smtClean="0">
                        <a:solidFill>
                          <a:schemeClr val="lt1"/>
                        </a:solidFill>
                        <a:effectLst/>
                        <a:latin typeface="+mn-lt"/>
                        <a:ea typeface="+mn-ea"/>
                        <a:cs typeface="+mn-cs"/>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endParaRPr lang="en-US" sz="1800" dirty="0" smtClean="0">
                        <a:effectLst/>
                      </a:endParaRPr>
                    </a:p>
                  </a:txBody>
                  <a:tcPr marL="68580" marR="68580" marT="0" marB="0">
                    <a:solidFill>
                      <a:srgbClr val="89658F"/>
                    </a:solidFill>
                  </a:tcPr>
                </a:tc>
                <a:tc>
                  <a:txBody>
                    <a:bodyPr/>
                    <a:lstStyle/>
                    <a:p>
                      <a:pPr marL="342900" marR="0" lvl="0" indent="-342900" algn="l" defTabSz="685800" rtl="0" eaLnBrk="1" latinLnBrk="0" hangingPunct="1">
                        <a:lnSpc>
                          <a:spcPct val="107000"/>
                        </a:lnSpc>
                        <a:spcBef>
                          <a:spcPts val="0"/>
                        </a:spcBef>
                        <a:spcAft>
                          <a:spcPts val="0"/>
                        </a:spcAft>
                        <a:buFont typeface="Symbol" panose="05050102010706020507" pitchFamily="18" charset="2"/>
                        <a:buChar char=""/>
                      </a:pPr>
                      <a:r>
                        <a:rPr lang="en-US" sz="1800" kern="1200" dirty="0" smtClean="0">
                          <a:solidFill>
                            <a:schemeClr val="dk1"/>
                          </a:solidFill>
                          <a:effectLst/>
                          <a:latin typeface="+mn-lt"/>
                          <a:ea typeface="+mn-ea"/>
                          <a:cs typeface="+mn-cs"/>
                        </a:rPr>
                        <a:t>Link between Units and layers  VS coherent structure</a:t>
                      </a:r>
                    </a:p>
                    <a:p>
                      <a:pPr marL="342900" marR="0" lvl="0" indent="-342900" algn="l" defTabSz="685800" rtl="0" eaLnBrk="1" latinLnBrk="0" hangingPunct="1">
                        <a:lnSpc>
                          <a:spcPct val="107000"/>
                        </a:lnSpc>
                        <a:spcBef>
                          <a:spcPts val="0"/>
                        </a:spcBef>
                        <a:spcAft>
                          <a:spcPts val="0"/>
                        </a:spcAft>
                        <a:buFont typeface="Symbol" panose="05050102010706020507" pitchFamily="18" charset="2"/>
                        <a:buChar char=""/>
                      </a:pPr>
                      <a:r>
                        <a:rPr lang="en-US" sz="1800" kern="1200" dirty="0" smtClean="0">
                          <a:solidFill>
                            <a:schemeClr val="dk1"/>
                          </a:solidFill>
                          <a:effectLst/>
                          <a:latin typeface="+mn-lt"/>
                          <a:ea typeface="+mn-ea"/>
                          <a:cs typeface="+mn-cs"/>
                        </a:rPr>
                        <a:t>Spillover effect  </a:t>
                      </a:r>
                    </a:p>
                    <a:p>
                      <a:pPr marL="342900" marR="0" lvl="0" indent="-342900" algn="l" defTabSz="685800" rtl="0" eaLnBrk="1" latinLnBrk="0" hangingPunct="1">
                        <a:lnSpc>
                          <a:spcPct val="107000"/>
                        </a:lnSpc>
                        <a:spcBef>
                          <a:spcPts val="0"/>
                        </a:spcBef>
                        <a:spcAft>
                          <a:spcPts val="0"/>
                        </a:spcAft>
                        <a:buFont typeface="Symbol" panose="05050102010706020507" pitchFamily="18" charset="2"/>
                        <a:buChar char=""/>
                      </a:pPr>
                      <a:r>
                        <a:rPr lang="en-US" sz="1800" kern="1200" dirty="0" smtClean="0">
                          <a:solidFill>
                            <a:schemeClr val="dk1"/>
                          </a:solidFill>
                          <a:effectLst/>
                          <a:latin typeface="+mn-lt"/>
                          <a:ea typeface="+mn-ea"/>
                          <a:cs typeface="+mn-cs"/>
                        </a:rPr>
                        <a:t>Policy /Practice /  Impact / Impact measurement mechanism / possibility of corrective action  </a:t>
                      </a:r>
                    </a:p>
                    <a:p>
                      <a:pPr marL="342900" marR="0" lvl="0" indent="-342900" algn="l" defTabSz="685800" rtl="0" eaLnBrk="1" latinLnBrk="0" hangingPunct="1">
                        <a:lnSpc>
                          <a:spcPct val="107000"/>
                        </a:lnSpc>
                        <a:spcBef>
                          <a:spcPts val="0"/>
                        </a:spcBef>
                        <a:spcAft>
                          <a:spcPts val="0"/>
                        </a:spcAft>
                        <a:buFont typeface="Symbol" panose="05050102010706020507" pitchFamily="18" charset="2"/>
                        <a:buChar char=""/>
                      </a:pPr>
                      <a:r>
                        <a:rPr lang="en-US" sz="1800" kern="1200" dirty="0" smtClean="0">
                          <a:solidFill>
                            <a:schemeClr val="dk1"/>
                          </a:solidFill>
                          <a:effectLst/>
                          <a:latin typeface="+mn-lt"/>
                          <a:ea typeface="+mn-ea"/>
                          <a:cs typeface="+mn-cs"/>
                        </a:rPr>
                        <a:t>Consistency  and documentation   </a:t>
                      </a:r>
                      <a:endParaRPr lang="en-US" sz="1800" kern="1200" dirty="0">
                        <a:solidFill>
                          <a:schemeClr val="dk1"/>
                        </a:solidFill>
                        <a:effectLst/>
                        <a:latin typeface="+mn-lt"/>
                        <a:ea typeface="+mn-ea"/>
                        <a:cs typeface="+mn-cs"/>
                      </a:endParaRPr>
                    </a:p>
                    <a:p>
                      <a:pPr marL="342900" marR="0" lvl="0" indent="-342900">
                        <a:lnSpc>
                          <a:spcPct val="107000"/>
                        </a:lnSpc>
                        <a:spcBef>
                          <a:spcPts val="0"/>
                        </a:spcBef>
                        <a:spcAft>
                          <a:spcPts val="0"/>
                        </a:spcAft>
                        <a:buFont typeface="Symbol" panose="05050102010706020507" pitchFamily="18" charset="2"/>
                        <a:buChar char=""/>
                      </a:pPr>
                      <a:r>
                        <a:rPr lang="en-US" sz="1800" baseline="0" dirty="0" smtClean="0">
                          <a:effectLst/>
                        </a:rPr>
                        <a:t>Objective requirements of improvements mentioned in PRT and workable for Business School should be shared with all stakeholders and faculty members. </a:t>
                      </a: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28650" y="161925"/>
            <a:ext cx="7886700" cy="1057275"/>
          </a:xfrm>
        </p:spPr>
        <p:txBody>
          <a:bodyPr/>
          <a:lstStyle/>
          <a:p>
            <a:pPr>
              <a:lnSpc>
                <a:spcPct val="107000"/>
              </a:lnSpc>
            </a:pPr>
            <a:r>
              <a:rPr lang="en-US" sz="3600" smtClean="0"/>
              <a:t>Re-Accreditation Project</a:t>
            </a:r>
            <a:endParaRPr lang="en-US" sz="3600" smtClean="0">
              <a:latin typeface="Calibri" pitchFamily="34" charset="0"/>
              <a:ea typeface="Calibri" pitchFamily="34" charset="0"/>
              <a:cs typeface="Times New Roman" pitchFamily="18" charset="0"/>
            </a:endParaRPr>
          </a:p>
        </p:txBody>
      </p:sp>
      <p:sp>
        <p:nvSpPr>
          <p:cNvPr id="15363" name="Slide Number Placeholder 3"/>
          <p:cNvSpPr>
            <a:spLocks noGrp="1"/>
          </p:cNvSpPr>
          <p:nvPr>
            <p:ph type="sldNum" sz="quarter" idx="12"/>
          </p:nvPr>
        </p:nvSpPr>
        <p:spPr bwMode="auto">
          <a:noFill/>
          <a:ln>
            <a:miter lim="800000"/>
            <a:headEnd/>
            <a:tailEnd/>
          </a:ln>
        </p:spPr>
        <p:txBody>
          <a:bodyPr/>
          <a:lstStyle/>
          <a:p>
            <a:fld id="{6D383BC7-E48B-4FE4-AB2E-B253FE7950EB}" type="slidenum">
              <a:rPr lang="en-US" altLang="en-US"/>
              <a:pPr/>
              <a:t>15</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1359567724"/>
              </p:ext>
            </p:extLst>
          </p:nvPr>
        </p:nvGraphicFramePr>
        <p:xfrm>
          <a:off x="609600" y="1447800"/>
          <a:ext cx="8147050" cy="4796534"/>
        </p:xfrm>
        <a:graphic>
          <a:graphicData uri="http://schemas.openxmlformats.org/drawingml/2006/table">
            <a:tbl>
              <a:tblPr firstRow="1" firstCol="1" bandRow="1">
                <a:tableStyleId>{2A488322-F2BA-4B5B-9748-0D474271808F}</a:tableStyleId>
              </a:tblPr>
              <a:tblGrid>
                <a:gridCol w="2057400"/>
                <a:gridCol w="6089650"/>
              </a:tblGrid>
              <a:tr h="394079">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4025521">
                <a:tc>
                  <a:txBody>
                    <a:bodyPr/>
                    <a:lstStyle/>
                    <a:p>
                      <a:pPr marL="0" marR="0">
                        <a:lnSpc>
                          <a:spcPct val="107000"/>
                        </a:lnSpc>
                        <a:spcBef>
                          <a:spcPts val="0"/>
                        </a:spcBef>
                        <a:spcAft>
                          <a:spcPts val="0"/>
                        </a:spcAft>
                      </a:pPr>
                      <a:r>
                        <a:rPr lang="en-US" sz="1800" dirty="0" smtClean="0">
                          <a:effectLst/>
                        </a:rPr>
                        <a:t>Not able to objectively work on PRT report</a:t>
                      </a:r>
                    </a:p>
                    <a:p>
                      <a:pPr marL="0" marR="0">
                        <a:lnSpc>
                          <a:spcPct val="107000"/>
                        </a:lnSpc>
                        <a:spcBef>
                          <a:spcPts val="0"/>
                        </a:spcBef>
                        <a:spcAft>
                          <a:spcPts val="0"/>
                        </a:spcAft>
                      </a:pP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685800" rtl="0" eaLnBrk="1" fontAlgn="auto" latinLnBrk="0" hangingPunct="1">
                        <a:lnSpc>
                          <a:spcPct val="107000"/>
                        </a:lnSpc>
                        <a:spcBef>
                          <a:spcPts val="0"/>
                        </a:spcBef>
                        <a:spcAft>
                          <a:spcPts val="0"/>
                        </a:spcAft>
                        <a:buClrTx/>
                        <a:buSzTx/>
                        <a:buFontTx/>
                        <a:buNone/>
                        <a:tabLst/>
                        <a:defRPr/>
                      </a:pPr>
                      <a:endParaRPr lang="en-US" sz="1800" dirty="0" smtClean="0">
                        <a:effectLst/>
                      </a:endParaRPr>
                    </a:p>
                    <a:p>
                      <a:pPr marL="0" marR="0" lvl="0" indent="0" algn="l" defTabSz="685800" rtl="0" eaLnBrk="1" fontAlgn="auto" latinLnBrk="0" hangingPunct="1">
                        <a:lnSpc>
                          <a:spcPct val="107000"/>
                        </a:lnSpc>
                        <a:spcBef>
                          <a:spcPts val="0"/>
                        </a:spcBef>
                        <a:spcAft>
                          <a:spcPts val="0"/>
                        </a:spcAft>
                        <a:buClrTx/>
                        <a:buSzTx/>
                        <a:buFontTx/>
                        <a:buNone/>
                        <a:tabLst/>
                        <a:defRPr/>
                      </a:pPr>
                      <a:r>
                        <a:rPr lang="en-US" sz="1800" dirty="0" smtClean="0">
                          <a:effectLst/>
                        </a:rPr>
                        <a:t>Self serving biasness</a:t>
                      </a:r>
                      <a:r>
                        <a:rPr lang="en-US" sz="1800" baseline="0" dirty="0" smtClean="0">
                          <a:effectLst/>
                        </a:rPr>
                        <a:t> /low self criticality approach while monitoring the progress </a:t>
                      </a:r>
                      <a:endParaRPr lang="en-US" sz="1800" dirty="0" smtClean="0">
                        <a:effectLst/>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Develop project</a:t>
                      </a:r>
                      <a:r>
                        <a:rPr lang="en-US" sz="1800" baseline="0" dirty="0" smtClean="0">
                          <a:effectLst/>
                        </a:rPr>
                        <a:t> t</a:t>
                      </a:r>
                      <a:r>
                        <a:rPr lang="en-US" sz="1800" dirty="0" smtClean="0">
                          <a:effectLst/>
                        </a:rPr>
                        <a:t>eam with reasonable number of  new members and allocate targets with objective measures as per scanning of PRT report. </a:t>
                      </a:r>
                    </a:p>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Share the objective requirements/required resources with the top management .</a:t>
                      </a:r>
                    </a:p>
                    <a:p>
                      <a:pPr marL="342900" marR="0" lvl="0" indent="-342900">
                        <a:lnSpc>
                          <a:spcPct val="107000"/>
                        </a:lnSpc>
                        <a:spcBef>
                          <a:spcPts val="0"/>
                        </a:spcBef>
                        <a:spcAft>
                          <a:spcPts val="0"/>
                        </a:spcAft>
                        <a:buFont typeface="Symbol" panose="05050102010706020507" pitchFamily="18" charset="2"/>
                        <a:buChar char=""/>
                      </a:pPr>
                      <a:r>
                        <a:rPr lang="en-US" sz="1800" baseline="0" dirty="0" smtClean="0">
                          <a:effectLst/>
                        </a:rPr>
                        <a:t>Objective outputs should be presented in a meeting with </a:t>
                      </a:r>
                      <a:r>
                        <a:rPr lang="en-US" sz="1800" baseline="0" dirty="0" err="1" smtClean="0">
                          <a:effectLst/>
                        </a:rPr>
                        <a:t>HoD</a:t>
                      </a:r>
                      <a:r>
                        <a:rPr lang="en-US" sz="1800" baseline="0" dirty="0" smtClean="0">
                          <a:effectLst/>
                        </a:rPr>
                        <a:t>/Dean involved.  </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altLang="en-US" sz="1800" dirty="0" smtClean="0"/>
                        <a:t>Use benchmarks from accredited business schools around  and continuously remain in touch with the developments at</a:t>
                      </a:r>
                      <a:r>
                        <a:rPr lang="en-US" altLang="en-US" sz="1800" baseline="0" dirty="0" smtClean="0"/>
                        <a:t> NBEAC secretariat. </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baseline="0" dirty="0" smtClean="0">
                          <a:effectLst/>
                        </a:rPr>
                        <a:t>Separate the execution of plan and the process of assessment of progress. Monitor the timeline.</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altLang="en-US" sz="1800" dirty="0" smtClean="0"/>
                        <a:t>Enter in the reaccreditation process only after</a:t>
                      </a:r>
                      <a:r>
                        <a:rPr lang="en-US" altLang="en-US" sz="1800" baseline="0" dirty="0" smtClean="0"/>
                        <a:t> the objective, measurable and presentable  improvements in the high priority areas mentioned in the PRT report.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28650" y="161925"/>
            <a:ext cx="7886700" cy="1057275"/>
          </a:xfrm>
        </p:spPr>
        <p:txBody>
          <a:bodyPr/>
          <a:lstStyle/>
          <a:p>
            <a:pPr>
              <a:lnSpc>
                <a:spcPct val="107000"/>
              </a:lnSpc>
            </a:pPr>
            <a:r>
              <a:rPr lang="en-US" sz="3600" smtClean="0"/>
              <a:t>Re-Accreditation Project</a:t>
            </a:r>
            <a:endParaRPr lang="en-US" sz="3600" smtClean="0">
              <a:latin typeface="Calibri" pitchFamily="34" charset="0"/>
              <a:ea typeface="Calibri" pitchFamily="34" charset="0"/>
              <a:cs typeface="Times New Roman" pitchFamily="18" charset="0"/>
            </a:endParaRPr>
          </a:p>
        </p:txBody>
      </p:sp>
      <p:sp>
        <p:nvSpPr>
          <p:cNvPr id="16387" name="Slide Number Placeholder 3"/>
          <p:cNvSpPr>
            <a:spLocks noGrp="1"/>
          </p:cNvSpPr>
          <p:nvPr>
            <p:ph type="sldNum" sz="quarter" idx="12"/>
          </p:nvPr>
        </p:nvSpPr>
        <p:spPr bwMode="auto">
          <a:noFill/>
          <a:ln>
            <a:miter lim="800000"/>
            <a:headEnd/>
            <a:tailEnd/>
          </a:ln>
        </p:spPr>
        <p:txBody>
          <a:bodyPr/>
          <a:lstStyle/>
          <a:p>
            <a:fld id="{D42C6FF4-A01D-4E9A-AF65-512A3E985F8F}" type="slidenum">
              <a:rPr lang="en-US" altLang="en-US"/>
              <a:pPr/>
              <a:t>16</a:t>
            </a:fld>
            <a:endParaRPr lang="en-US" altLang="en-US"/>
          </a:p>
        </p:txBody>
      </p:sp>
      <p:graphicFrame>
        <p:nvGraphicFramePr>
          <p:cNvPr id="9" name="Table 8"/>
          <p:cNvGraphicFramePr>
            <a:graphicFrameLocks noGrp="1"/>
          </p:cNvGraphicFramePr>
          <p:nvPr/>
        </p:nvGraphicFramePr>
        <p:xfrm>
          <a:off x="609600" y="1447800"/>
          <a:ext cx="8147050" cy="4419600"/>
        </p:xfrm>
        <a:graphic>
          <a:graphicData uri="http://schemas.openxmlformats.org/drawingml/2006/table">
            <a:tbl>
              <a:tblPr firstRow="1" firstCol="1" bandRow="1">
                <a:tableStyleId>{2A488322-F2BA-4B5B-9748-0D474271808F}</a:tableStyleId>
              </a:tblPr>
              <a:tblGrid>
                <a:gridCol w="2057400"/>
                <a:gridCol w="6089650"/>
              </a:tblGrid>
              <a:tr h="394079">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4025521">
                <a:tc>
                  <a:txBody>
                    <a:bodyPr/>
                    <a:lstStyle/>
                    <a:p>
                      <a:pPr marL="0" marR="0">
                        <a:lnSpc>
                          <a:spcPct val="107000"/>
                        </a:lnSpc>
                        <a:spcBef>
                          <a:spcPts val="0"/>
                        </a:spcBef>
                        <a:spcAft>
                          <a:spcPts val="0"/>
                        </a:spcAft>
                      </a:pPr>
                      <a:r>
                        <a:rPr lang="en-US" sz="1800" dirty="0" smtClean="0">
                          <a:effectLst/>
                        </a:rPr>
                        <a:t>Not able to properly prepare</a:t>
                      </a:r>
                      <a:r>
                        <a:rPr lang="en-US" sz="1800" baseline="0" dirty="0" smtClean="0">
                          <a:effectLst/>
                        </a:rPr>
                        <a:t> and present CIR</a:t>
                      </a:r>
                      <a:endParaRPr lang="en-US" sz="1800" dirty="0" smtClean="0">
                        <a:effectLst/>
                      </a:endParaRPr>
                    </a:p>
                    <a:p>
                      <a:pPr marL="0" marR="0">
                        <a:lnSpc>
                          <a:spcPct val="107000"/>
                        </a:lnSpc>
                        <a:spcBef>
                          <a:spcPts val="0"/>
                        </a:spcBef>
                        <a:spcAft>
                          <a:spcPts val="0"/>
                        </a:spcAft>
                      </a:pP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685800" rtl="0" eaLnBrk="1" fontAlgn="auto" latinLnBrk="0" hangingPunct="1">
                        <a:lnSpc>
                          <a:spcPct val="107000"/>
                        </a:lnSpc>
                        <a:spcBef>
                          <a:spcPts val="0"/>
                        </a:spcBef>
                        <a:spcAft>
                          <a:spcPts val="0"/>
                        </a:spcAft>
                        <a:buClrTx/>
                        <a:buSzTx/>
                        <a:buFontTx/>
                        <a:buNone/>
                        <a:tabLst/>
                        <a:defRPr/>
                      </a:pPr>
                      <a:endParaRPr lang="en-US" sz="1800" dirty="0" smtClean="0">
                        <a:effectLst/>
                      </a:endParaRPr>
                    </a:p>
                    <a:p>
                      <a:pPr marL="0" marR="0">
                        <a:lnSpc>
                          <a:spcPct val="107000"/>
                        </a:lnSpc>
                        <a:spcBef>
                          <a:spcPts val="0"/>
                        </a:spcBef>
                        <a:spcAft>
                          <a:spcPts val="0"/>
                        </a:spcAft>
                      </a:pP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Need to believe that CIR is the second important document for reaccreditation process. </a:t>
                      </a:r>
                    </a:p>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Make CIR as a comparative two column document with previous and current conditions.  Don’t forget to Present progresses Other than previous PRT recommendations at the end of CIR.</a:t>
                      </a:r>
                    </a:p>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Reveal</a:t>
                      </a:r>
                      <a:r>
                        <a:rPr lang="en-US" sz="1800" baseline="0" dirty="0" smtClean="0">
                          <a:effectLst/>
                        </a:rPr>
                        <a:t> </a:t>
                      </a:r>
                      <a:r>
                        <a:rPr lang="en-US" sz="1800" dirty="0" smtClean="0">
                          <a:effectLst/>
                        </a:rPr>
                        <a:t>CIR as the first presentation in front of  Reaccreditation PRT.  If possible a summary of CIR relevant to a session should be briefed before every</a:t>
                      </a:r>
                      <a:r>
                        <a:rPr lang="en-US" sz="1800" baseline="0" dirty="0" smtClean="0">
                          <a:effectLst/>
                        </a:rPr>
                        <a:t> session of Reaccreditation PRT. </a:t>
                      </a:r>
                      <a:endParaRPr lang="en-US" sz="1800" dirty="0" smtClean="0">
                        <a:effectLst/>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28650" y="161925"/>
            <a:ext cx="7886700" cy="1057275"/>
          </a:xfrm>
        </p:spPr>
        <p:txBody>
          <a:bodyPr/>
          <a:lstStyle/>
          <a:p>
            <a:pPr>
              <a:lnSpc>
                <a:spcPct val="107000"/>
              </a:lnSpc>
            </a:pPr>
            <a:r>
              <a:rPr lang="en-US" sz="3600" smtClean="0"/>
              <a:t>Re-Accreditation Project</a:t>
            </a:r>
            <a:endParaRPr lang="en-US" sz="3600" smtClean="0">
              <a:latin typeface="Calibri" pitchFamily="34" charset="0"/>
              <a:ea typeface="Calibri" pitchFamily="34" charset="0"/>
              <a:cs typeface="Times New Roman" pitchFamily="18" charset="0"/>
            </a:endParaRPr>
          </a:p>
        </p:txBody>
      </p:sp>
      <p:sp>
        <p:nvSpPr>
          <p:cNvPr id="17411" name="Slide Number Placeholder 3"/>
          <p:cNvSpPr>
            <a:spLocks noGrp="1"/>
          </p:cNvSpPr>
          <p:nvPr>
            <p:ph type="sldNum" sz="quarter" idx="12"/>
          </p:nvPr>
        </p:nvSpPr>
        <p:spPr bwMode="auto">
          <a:noFill/>
          <a:ln>
            <a:miter lim="800000"/>
            <a:headEnd/>
            <a:tailEnd/>
          </a:ln>
        </p:spPr>
        <p:txBody>
          <a:bodyPr/>
          <a:lstStyle/>
          <a:p>
            <a:fld id="{3CB036FC-3939-44BA-8AB2-FE3AF46841F4}" type="slidenum">
              <a:rPr lang="en-US" altLang="en-US"/>
              <a:pPr/>
              <a:t>17</a:t>
            </a:fld>
            <a:endParaRPr lang="en-US" altLang="en-US"/>
          </a:p>
        </p:txBody>
      </p:sp>
      <p:graphicFrame>
        <p:nvGraphicFramePr>
          <p:cNvPr id="9" name="Table 8"/>
          <p:cNvGraphicFramePr>
            <a:graphicFrameLocks noGrp="1"/>
          </p:cNvGraphicFramePr>
          <p:nvPr/>
        </p:nvGraphicFramePr>
        <p:xfrm>
          <a:off x="609600" y="1447800"/>
          <a:ext cx="8147050" cy="4419600"/>
        </p:xfrm>
        <a:graphic>
          <a:graphicData uri="http://schemas.openxmlformats.org/drawingml/2006/table">
            <a:tbl>
              <a:tblPr firstRow="1" firstCol="1" bandRow="1">
                <a:tableStyleId>{2A488322-F2BA-4B5B-9748-0D474271808F}</a:tableStyleId>
              </a:tblPr>
              <a:tblGrid>
                <a:gridCol w="2057400"/>
                <a:gridCol w="6089650"/>
              </a:tblGrid>
              <a:tr h="394079">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4025521">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SAR as</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edited version of previous SAR document</a:t>
                      </a: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Self Assessment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baseline="0" dirty="0" smtClean="0">
                          <a:effectLst/>
                        </a:rPr>
                        <a:t>SAR should be prepared as a new document rather than edited version of previous SAR. New team members can play key role in making it happen. </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baseline="0" dirty="0" smtClean="0">
                          <a:effectLst/>
                        </a:rPr>
                        <a:t>CIR and reaccreditation SAR should complement each other in objective as well as subjective way.</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baseline="0" dirty="0" smtClean="0">
                          <a:effectLst/>
                        </a:rPr>
                        <a:t>Strategic Plan should be able to exhibit on going march towards set objectives during the previously awarded accreditation period</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US" sz="1800" baseline="0" dirty="0" smtClean="0">
                        <a:effectLst/>
                      </a:endParaRP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US" sz="1800" baseline="0" dirty="0" smtClean="0">
                        <a:effectLst/>
                      </a:endParaRP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baseline="0" dirty="0" smtClean="0">
                          <a:effectLst/>
                        </a:rPr>
                        <a:t>Better to conduct a brief in house Self Assessment activity  before the actual visit of Reaccreditation PRT</a:t>
                      </a: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28650" y="161925"/>
            <a:ext cx="7886700" cy="1057275"/>
          </a:xfrm>
        </p:spPr>
        <p:txBody>
          <a:bodyPr/>
          <a:lstStyle/>
          <a:p>
            <a:pPr>
              <a:lnSpc>
                <a:spcPct val="107000"/>
              </a:lnSpc>
            </a:pPr>
            <a:r>
              <a:rPr lang="en-US" sz="3600" smtClean="0"/>
              <a:t>Re-Accreditation Project</a:t>
            </a:r>
            <a:endParaRPr lang="en-US" sz="3600" smtClean="0">
              <a:latin typeface="Calibri" pitchFamily="34" charset="0"/>
              <a:ea typeface="Calibri" pitchFamily="34" charset="0"/>
              <a:cs typeface="Times New Roman" pitchFamily="18" charset="0"/>
            </a:endParaRPr>
          </a:p>
        </p:txBody>
      </p:sp>
      <p:sp>
        <p:nvSpPr>
          <p:cNvPr id="17411" name="Slide Number Placeholder 3"/>
          <p:cNvSpPr>
            <a:spLocks noGrp="1"/>
          </p:cNvSpPr>
          <p:nvPr>
            <p:ph type="sldNum" sz="quarter" idx="12"/>
          </p:nvPr>
        </p:nvSpPr>
        <p:spPr bwMode="auto">
          <a:noFill/>
          <a:ln>
            <a:miter lim="800000"/>
            <a:headEnd/>
            <a:tailEnd/>
          </a:ln>
        </p:spPr>
        <p:txBody>
          <a:bodyPr/>
          <a:lstStyle/>
          <a:p>
            <a:fld id="{3CB036FC-3939-44BA-8AB2-FE3AF46841F4}" type="slidenum">
              <a:rPr lang="en-US" altLang="en-US"/>
              <a:pPr/>
              <a:t>18</a:t>
            </a:fld>
            <a:endParaRPr lang="en-US" altLang="en-US"/>
          </a:p>
        </p:txBody>
      </p:sp>
      <p:graphicFrame>
        <p:nvGraphicFramePr>
          <p:cNvPr id="9" name="Table 8"/>
          <p:cNvGraphicFramePr>
            <a:graphicFrameLocks noGrp="1"/>
          </p:cNvGraphicFramePr>
          <p:nvPr/>
        </p:nvGraphicFramePr>
        <p:xfrm>
          <a:off x="609600" y="1447800"/>
          <a:ext cx="8147050" cy="4419600"/>
        </p:xfrm>
        <a:graphic>
          <a:graphicData uri="http://schemas.openxmlformats.org/drawingml/2006/table">
            <a:tbl>
              <a:tblPr firstRow="1" firstCol="1" bandRow="1">
                <a:tableStyleId>{2A488322-F2BA-4B5B-9748-0D474271808F}</a:tableStyleId>
              </a:tblPr>
              <a:tblGrid>
                <a:gridCol w="2057400"/>
                <a:gridCol w="6089650"/>
              </a:tblGrid>
              <a:tr h="394079">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4025521">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Managing Reaccreditation PRT visit</a:t>
                      </a: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kern="1200" baseline="0" dirty="0" smtClean="0">
                          <a:solidFill>
                            <a:schemeClr val="dk1"/>
                          </a:solidFill>
                          <a:effectLst/>
                          <a:latin typeface="+mn-lt"/>
                          <a:ea typeface="+mn-ea"/>
                          <a:cs typeface="+mn-cs"/>
                        </a:rPr>
                        <a:t>CIR VS Relevance of Strategic Plan/Program goals /LOS </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US" sz="1800" kern="1200" baseline="0" dirty="0" smtClean="0">
                        <a:solidFill>
                          <a:schemeClr val="dk1"/>
                        </a:solidFill>
                        <a:effectLst/>
                        <a:latin typeface="+mn-lt"/>
                        <a:ea typeface="+mn-ea"/>
                        <a:cs typeface="+mn-cs"/>
                      </a:endParaRP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kern="1200" baseline="0" dirty="0" smtClean="0">
                          <a:solidFill>
                            <a:schemeClr val="dk1"/>
                          </a:solidFill>
                          <a:effectLst/>
                          <a:latin typeface="+mn-lt"/>
                          <a:ea typeface="+mn-ea"/>
                          <a:cs typeface="+mn-cs"/>
                        </a:rPr>
                        <a:t>Before the visit while working on SAR focus on Coherence of areas</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US" sz="1800" kern="1200" baseline="0" dirty="0" smtClean="0">
                        <a:solidFill>
                          <a:schemeClr val="dk1"/>
                        </a:solidFill>
                        <a:effectLst/>
                        <a:latin typeface="+mn-lt"/>
                        <a:ea typeface="+mn-ea"/>
                        <a:cs typeface="+mn-cs"/>
                      </a:endParaRP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kern="1200" baseline="0" dirty="0" smtClean="0">
                          <a:solidFill>
                            <a:schemeClr val="dk1"/>
                          </a:solidFill>
                          <a:effectLst/>
                          <a:latin typeface="+mn-lt"/>
                          <a:ea typeface="+mn-ea"/>
                          <a:cs typeface="+mn-cs"/>
                        </a:rPr>
                        <a:t>During the team visit, Focus on the session being conducted</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US" sz="1800" kern="1200" baseline="0" dirty="0" smtClean="0">
                        <a:solidFill>
                          <a:schemeClr val="dk1"/>
                        </a:solidFill>
                        <a:effectLst/>
                        <a:latin typeface="+mn-lt"/>
                        <a:ea typeface="+mn-ea"/>
                        <a:cs typeface="+mn-cs"/>
                      </a:endParaRP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kern="1200" baseline="0" dirty="0" smtClean="0">
                          <a:solidFill>
                            <a:schemeClr val="dk1"/>
                          </a:solidFill>
                          <a:effectLst/>
                          <a:latin typeface="+mn-lt"/>
                          <a:ea typeface="+mn-ea"/>
                          <a:cs typeface="+mn-cs"/>
                        </a:rPr>
                        <a:t>By assign a member to each form, Prepare team to produce documents and Follow up &amp; feedback.</a:t>
                      </a: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28650" y="365125"/>
            <a:ext cx="7886700" cy="854075"/>
          </a:xfrm>
        </p:spPr>
        <p:txBody>
          <a:bodyPr/>
          <a:lstStyle/>
          <a:p>
            <a:r>
              <a:rPr lang="en-US" smtClean="0"/>
              <a:t>Proformae 1: Strategic Management</a:t>
            </a:r>
          </a:p>
        </p:txBody>
      </p:sp>
      <p:sp>
        <p:nvSpPr>
          <p:cNvPr id="20483" name="Slide Number Placeholder 2"/>
          <p:cNvSpPr>
            <a:spLocks noGrp="1"/>
          </p:cNvSpPr>
          <p:nvPr>
            <p:ph type="sldNum" sz="quarter" idx="12"/>
          </p:nvPr>
        </p:nvSpPr>
        <p:spPr bwMode="auto">
          <a:noFill/>
          <a:ln>
            <a:miter lim="800000"/>
            <a:headEnd/>
            <a:tailEnd/>
          </a:ln>
        </p:spPr>
        <p:txBody>
          <a:bodyPr/>
          <a:lstStyle/>
          <a:p>
            <a:fld id="{4EDB0BED-2225-464E-A0BE-AD45102FD32D}" type="slidenum">
              <a:rPr lang="en-US" altLang="en-US"/>
              <a:pPr/>
              <a:t>19</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760215868"/>
              </p:ext>
            </p:extLst>
          </p:nvPr>
        </p:nvGraphicFramePr>
        <p:xfrm>
          <a:off x="434975" y="1215554"/>
          <a:ext cx="8274050" cy="4804246"/>
        </p:xfrm>
        <a:graphic>
          <a:graphicData uri="http://schemas.openxmlformats.org/drawingml/2006/table">
            <a:tbl>
              <a:tblPr firstRow="1" firstCol="1" bandRow="1">
                <a:tableStyleId>{2A488322-F2BA-4B5B-9748-0D474271808F}</a:tableStyleId>
              </a:tblPr>
              <a:tblGrid>
                <a:gridCol w="2330450"/>
                <a:gridCol w="5943600"/>
              </a:tblGrid>
              <a:tr h="348253">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2676257">
                <a:tc>
                  <a:txBody>
                    <a:bodyPr/>
                    <a:lstStyle/>
                    <a:p>
                      <a:pPr marL="0" marR="0">
                        <a:lnSpc>
                          <a:spcPct val="107000"/>
                        </a:lnSpc>
                        <a:spcBef>
                          <a:spcPts val="0"/>
                        </a:spcBef>
                        <a:spcAft>
                          <a:spcPts val="0"/>
                        </a:spcAft>
                      </a:pPr>
                      <a:r>
                        <a:rPr lang="en-US" sz="1800" dirty="0">
                          <a:effectLst/>
                        </a:rPr>
                        <a:t>Strategy and strategic plan of the school not well defined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Align school’s strategy</a:t>
                      </a:r>
                      <a:r>
                        <a:rPr lang="en-US" sz="1600" baseline="0" dirty="0" smtClean="0">
                          <a:effectLst/>
                        </a:rPr>
                        <a:t> with vision and mission of the institution.</a:t>
                      </a:r>
                      <a:endParaRPr lang="en-US" sz="1600" dirty="0" smtClean="0">
                        <a:effectLst/>
                      </a:endParaRP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Involve or</a:t>
                      </a:r>
                      <a:r>
                        <a:rPr lang="en-US" sz="1600" baseline="0" dirty="0" smtClean="0">
                          <a:effectLst/>
                        </a:rPr>
                        <a:t> take input from various stakeholders to develop a shared and coherent strategy.</a:t>
                      </a:r>
                      <a:endParaRPr lang="en-US" sz="1600" dirty="0" smtClean="0">
                        <a:effectLst/>
                      </a:endParaRP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The </a:t>
                      </a:r>
                      <a:r>
                        <a:rPr lang="en-US" sz="1600" dirty="0">
                          <a:effectLst/>
                        </a:rPr>
                        <a:t>school should identify key themes, goals, or objectives that make </a:t>
                      </a:r>
                      <a:r>
                        <a:rPr lang="en-US" sz="1600" dirty="0" smtClean="0">
                          <a:effectLst/>
                        </a:rPr>
                        <a:t>it </a:t>
                      </a:r>
                      <a:r>
                        <a:rPr lang="en-US" sz="1600" dirty="0">
                          <a:effectLst/>
                        </a:rPr>
                        <a:t>distinct from other schools in the region. These themes should permeate </a:t>
                      </a:r>
                      <a:r>
                        <a:rPr lang="en-US" sz="1600" dirty="0" smtClean="0">
                          <a:effectLst/>
                        </a:rPr>
                        <a:t>into </a:t>
                      </a:r>
                      <a:r>
                        <a:rPr lang="en-US" sz="1600" dirty="0">
                          <a:effectLst/>
                        </a:rPr>
                        <a:t>various </a:t>
                      </a:r>
                      <a:r>
                        <a:rPr lang="en-US" sz="1600" dirty="0" smtClean="0">
                          <a:effectLst/>
                        </a:rPr>
                        <a:t>academic </a:t>
                      </a:r>
                      <a:r>
                        <a:rPr lang="en-US" sz="1600" dirty="0" err="1" smtClean="0">
                          <a:effectLst/>
                        </a:rPr>
                        <a:t>programmes</a:t>
                      </a:r>
                      <a:r>
                        <a:rPr lang="en-US" sz="1600" dirty="0" smtClean="0">
                          <a:effectLst/>
                        </a:rPr>
                        <a:t>.</a:t>
                      </a:r>
                      <a:endParaRPr lang="en-US" sz="1600" dirty="0">
                        <a:effectLst/>
                      </a:endParaRPr>
                    </a:p>
                    <a:p>
                      <a:pPr marL="342900" marR="0" lvl="0" indent="-342900">
                        <a:lnSpc>
                          <a:spcPct val="107000"/>
                        </a:lnSpc>
                        <a:spcBef>
                          <a:spcPts val="0"/>
                        </a:spcBef>
                        <a:spcAft>
                          <a:spcPts val="0"/>
                        </a:spcAft>
                        <a:buFont typeface="Symbol" panose="05050102010706020507" pitchFamily="18" charset="2"/>
                        <a:buChar char=""/>
                      </a:pPr>
                      <a:r>
                        <a:rPr lang="en-US" sz="1600" dirty="0">
                          <a:effectLst/>
                        </a:rPr>
                        <a:t>A well-crafted plan </a:t>
                      </a:r>
                      <a:r>
                        <a:rPr lang="en-US" sz="1600" dirty="0" smtClean="0">
                          <a:effectLst/>
                        </a:rPr>
                        <a:t>including</a:t>
                      </a:r>
                      <a:r>
                        <a:rPr lang="en-US" sz="1600" baseline="0" dirty="0" smtClean="0">
                          <a:effectLst/>
                        </a:rPr>
                        <a:t> financial and human resources </a:t>
                      </a:r>
                      <a:r>
                        <a:rPr lang="en-US" sz="1600" dirty="0" smtClean="0">
                          <a:effectLst/>
                        </a:rPr>
                        <a:t>as </a:t>
                      </a:r>
                      <a:r>
                        <a:rPr lang="en-US" sz="1600" dirty="0">
                          <a:effectLst/>
                        </a:rPr>
                        <a:t>to how the school is going to meet these themes, goals, or </a:t>
                      </a:r>
                      <a:r>
                        <a:rPr lang="en-US" sz="1600" dirty="0" smtClean="0">
                          <a:effectLst/>
                        </a:rPr>
                        <a:t>objectives.</a:t>
                      </a:r>
                    </a:p>
                  </a:txBody>
                  <a:tcPr marL="68580" marR="68580" marT="0" marB="0"/>
                </a:tc>
              </a:tr>
              <a:tr h="1779736">
                <a:tc>
                  <a:txBody>
                    <a:bodyPr/>
                    <a:lstStyle/>
                    <a:p>
                      <a:pPr marL="0" marR="0">
                        <a:lnSpc>
                          <a:spcPct val="107000"/>
                        </a:lnSpc>
                        <a:spcBef>
                          <a:spcPts val="0"/>
                        </a:spcBef>
                        <a:spcAft>
                          <a:spcPts val="0"/>
                        </a:spcAft>
                      </a:pPr>
                      <a:r>
                        <a:rPr lang="en-US" sz="1800" dirty="0">
                          <a:effectLst/>
                        </a:rPr>
                        <a:t>Weak or no external participation in academic governance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Industry participation need to be ensured in statutory</a:t>
                      </a:r>
                      <a:r>
                        <a:rPr lang="en-US" sz="1600" baseline="0" dirty="0" smtClean="0">
                          <a:effectLst/>
                        </a:rPr>
                        <a:t> bodies such as </a:t>
                      </a:r>
                      <a:r>
                        <a:rPr lang="en-US" sz="1600" dirty="0" err="1" smtClean="0">
                          <a:effectLst/>
                        </a:rPr>
                        <a:t>BoG</a:t>
                      </a:r>
                      <a:r>
                        <a:rPr lang="en-US" sz="1600" dirty="0" smtClean="0">
                          <a:effectLst/>
                        </a:rPr>
                        <a:t>,</a:t>
                      </a:r>
                      <a:r>
                        <a:rPr lang="en-US" sz="1600" baseline="0" dirty="0" smtClean="0">
                          <a:effectLst/>
                        </a:rPr>
                        <a:t> </a:t>
                      </a:r>
                      <a:r>
                        <a:rPr lang="en-US" sz="1600" baseline="0" dirty="0" err="1" smtClean="0">
                          <a:effectLst/>
                        </a:rPr>
                        <a:t>BoS</a:t>
                      </a:r>
                      <a:r>
                        <a:rPr lang="en-US" sz="1600" baseline="0" dirty="0" smtClean="0">
                          <a:effectLst/>
                        </a:rPr>
                        <a:t> etc.</a:t>
                      </a: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The</a:t>
                      </a:r>
                      <a:r>
                        <a:rPr lang="en-US" sz="1600" baseline="0" dirty="0" smtClean="0">
                          <a:effectLst/>
                        </a:rPr>
                        <a:t> advisory board should be comprising </a:t>
                      </a:r>
                      <a:r>
                        <a:rPr lang="en-US" sz="1600" dirty="0" smtClean="0">
                          <a:effectLst/>
                        </a:rPr>
                        <a:t>of academics </a:t>
                      </a:r>
                      <a:r>
                        <a:rPr lang="en-US" sz="1600" dirty="0">
                          <a:effectLst/>
                        </a:rPr>
                        <a:t>from within and outside the </a:t>
                      </a:r>
                      <a:r>
                        <a:rPr lang="en-US" sz="1600" dirty="0" smtClean="0">
                          <a:effectLst/>
                        </a:rPr>
                        <a:t>country,</a:t>
                      </a:r>
                      <a:r>
                        <a:rPr lang="en-US" sz="1600" baseline="0" dirty="0" smtClean="0">
                          <a:effectLst/>
                        </a:rPr>
                        <a:t> and industry representatives to ensure rigorous and relevant best practices in school’s governance</a:t>
                      </a:r>
                      <a:r>
                        <a:rPr lang="en-US" sz="1600" dirty="0" smtClean="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074" name="Title 1"/>
          <p:cNvSpPr>
            <a:spLocks noGrp="1"/>
          </p:cNvSpPr>
          <p:nvPr>
            <p:ph type="ctrTitle"/>
          </p:nvPr>
        </p:nvSpPr>
        <p:spPr>
          <a:xfrm>
            <a:off x="85725" y="479425"/>
            <a:ext cx="8458200" cy="533400"/>
          </a:xfrm>
        </p:spPr>
        <p:txBody>
          <a:bodyPr/>
          <a:lstStyle/>
          <a:p>
            <a:pPr eaLnBrk="1" hangingPunct="1"/>
            <a:r>
              <a:rPr lang="en-SG" altLang="en-US" sz="3200" smtClean="0">
                <a:latin typeface="Arial" charset="0"/>
                <a:cs typeface="Arial" charset="0"/>
              </a:rPr>
              <a:t>Summary</a:t>
            </a:r>
            <a:endParaRPr lang="en-SG" altLang="en-US" sz="3000" b="1" smtClean="0">
              <a:latin typeface="Arial" charset="0"/>
              <a:cs typeface="Arial" charset="0"/>
            </a:endParaRPr>
          </a:p>
        </p:txBody>
      </p:sp>
      <p:sp>
        <p:nvSpPr>
          <p:cNvPr id="3075" name="Subtitle 2"/>
          <p:cNvSpPr>
            <a:spLocks noGrp="1"/>
          </p:cNvSpPr>
          <p:nvPr>
            <p:ph type="subTitle" idx="1"/>
          </p:nvPr>
        </p:nvSpPr>
        <p:spPr>
          <a:xfrm>
            <a:off x="685800" y="1524000"/>
            <a:ext cx="8153400" cy="4724400"/>
          </a:xfrm>
        </p:spPr>
        <p:txBody>
          <a:bodyPr/>
          <a:lstStyle/>
          <a:p>
            <a:pPr marL="457200" indent="-457200" algn="just" eaLnBrk="1" hangingPunct="1">
              <a:lnSpc>
                <a:spcPct val="250000"/>
              </a:lnSpc>
              <a:buFont typeface="Wingdings" pitchFamily="2" charset="2"/>
              <a:buChar char="Ø"/>
            </a:pPr>
            <a:r>
              <a:rPr lang="en-SG" altLang="en-US" sz="2400" smtClean="0">
                <a:latin typeface="Arial" charset="0"/>
                <a:cs typeface="Arial" charset="0"/>
              </a:rPr>
              <a:t>NBEAC Overview</a:t>
            </a:r>
          </a:p>
          <a:p>
            <a:pPr marL="457200" indent="-457200" algn="just" eaLnBrk="1" hangingPunct="1">
              <a:lnSpc>
                <a:spcPct val="250000"/>
              </a:lnSpc>
              <a:buFont typeface="Wingdings" pitchFamily="2" charset="2"/>
              <a:buChar char="Ø"/>
            </a:pPr>
            <a:r>
              <a:rPr lang="en-SG" altLang="en-US" sz="2400" smtClean="0">
                <a:latin typeface="Arial" charset="0"/>
                <a:cs typeface="Arial" charset="0"/>
              </a:rPr>
              <a:t>Process flow chart for Accreditation</a:t>
            </a:r>
          </a:p>
          <a:p>
            <a:pPr marL="457200" indent="-457200" algn="just" eaLnBrk="1" hangingPunct="1">
              <a:lnSpc>
                <a:spcPct val="250000"/>
              </a:lnSpc>
              <a:buFont typeface="Wingdings" pitchFamily="2" charset="2"/>
              <a:buChar char="Ø"/>
            </a:pPr>
            <a:r>
              <a:rPr lang="en-SG" altLang="en-US" sz="2400" smtClean="0">
                <a:latin typeface="Arial" charset="0"/>
                <a:cs typeface="Arial" charset="0"/>
              </a:rPr>
              <a:t>NBEAC Re-accreditation Process</a:t>
            </a:r>
          </a:p>
          <a:p>
            <a:pPr marL="457200" indent="-457200" algn="just" eaLnBrk="1" hangingPunct="1">
              <a:lnSpc>
                <a:spcPct val="250000"/>
              </a:lnSpc>
              <a:buFont typeface="Wingdings" pitchFamily="2" charset="2"/>
              <a:buChar char="Ø"/>
            </a:pPr>
            <a:r>
              <a:rPr lang="en-US" altLang="en-US" sz="2400" smtClean="0">
                <a:latin typeface="Arial" charset="0"/>
                <a:cs typeface="Arial" charset="0"/>
              </a:rPr>
              <a:t>Key Challenges for Re-accreditation (Discussion)</a:t>
            </a:r>
            <a:endParaRPr lang="en-SG" altLang="en-US" sz="2400" smtClean="0">
              <a:latin typeface="Arial" charset="0"/>
              <a:cs typeface="Arial" charset="0"/>
            </a:endParaRPr>
          </a:p>
        </p:txBody>
      </p:sp>
      <p:sp>
        <p:nvSpPr>
          <p:cNvPr id="3076" name="Slide Number Placeholder 1"/>
          <p:cNvSpPr>
            <a:spLocks noGrp="1"/>
          </p:cNvSpPr>
          <p:nvPr>
            <p:ph type="sldNum" sz="quarter" idx="12"/>
          </p:nvPr>
        </p:nvSpPr>
        <p:spPr bwMode="auto">
          <a:noFill/>
          <a:ln>
            <a:miter lim="800000"/>
            <a:headEnd/>
            <a:tailEnd/>
          </a:ln>
        </p:spPr>
        <p:txBody>
          <a:bodyPr/>
          <a:lstStyle/>
          <a:p>
            <a:fld id="{99AAEBB9-A74B-4B3E-AE06-F9855A1F613E}" type="slidenum">
              <a:rPr lang="en-US" altLang="en-US" sz="1200">
                <a:latin typeface="Calibri" pitchFamily="34" charset="0"/>
              </a:rPr>
              <a:pPr/>
              <a:t>2</a:t>
            </a:fld>
            <a:endParaRPr lang="en-US" altLang="en-US" sz="1200">
              <a:latin typeface="Calibri"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28650" y="365125"/>
            <a:ext cx="7886700" cy="854075"/>
          </a:xfrm>
        </p:spPr>
        <p:txBody>
          <a:bodyPr/>
          <a:lstStyle/>
          <a:p>
            <a:r>
              <a:rPr lang="en-US" smtClean="0"/>
              <a:t>Proformae 1: Strategic Management</a:t>
            </a:r>
          </a:p>
        </p:txBody>
      </p:sp>
      <p:sp>
        <p:nvSpPr>
          <p:cNvPr id="20483" name="Slide Number Placeholder 2"/>
          <p:cNvSpPr>
            <a:spLocks noGrp="1"/>
          </p:cNvSpPr>
          <p:nvPr>
            <p:ph type="sldNum" sz="quarter" idx="12"/>
          </p:nvPr>
        </p:nvSpPr>
        <p:spPr bwMode="auto">
          <a:noFill/>
          <a:ln>
            <a:miter lim="800000"/>
            <a:headEnd/>
            <a:tailEnd/>
          </a:ln>
        </p:spPr>
        <p:txBody>
          <a:bodyPr/>
          <a:lstStyle/>
          <a:p>
            <a:fld id="{4EDB0BED-2225-464E-A0BE-AD45102FD32D}" type="slidenum">
              <a:rPr lang="en-US" altLang="en-US"/>
              <a:pPr/>
              <a:t>20</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431837375"/>
              </p:ext>
            </p:extLst>
          </p:nvPr>
        </p:nvGraphicFramePr>
        <p:xfrm>
          <a:off x="434975" y="1239456"/>
          <a:ext cx="8274050" cy="4932874"/>
        </p:xfrm>
        <a:graphic>
          <a:graphicData uri="http://schemas.openxmlformats.org/drawingml/2006/table">
            <a:tbl>
              <a:tblPr firstRow="1" firstCol="1" bandRow="1">
                <a:tableStyleId>{2A488322-F2BA-4B5B-9748-0D474271808F}</a:tableStyleId>
              </a:tblPr>
              <a:tblGrid>
                <a:gridCol w="2330450"/>
                <a:gridCol w="5943600"/>
              </a:tblGrid>
              <a:tr h="293367">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3262764">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Weak financial stability</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of the school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altLang="en-US" sz="1600" dirty="0" smtClean="0"/>
                        <a:t>The</a:t>
                      </a:r>
                      <a:r>
                        <a:rPr lang="en-US" altLang="en-US" sz="1600" baseline="0" dirty="0" smtClean="0"/>
                        <a:t> financial resources should commensurate with strategic plan of the school.</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altLang="en-US" sz="1600" baseline="0" dirty="0" smtClean="0"/>
                        <a:t>Profit / loss statement, balance sheet, various sources of income, all provide a fair idea of the financial stability of the school.</a:t>
                      </a:r>
                      <a:endParaRPr lang="en-US" altLang="en-US" sz="1600" dirty="0" smtClean="0"/>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altLang="en-US" sz="1600" dirty="0" smtClean="0"/>
                        <a:t>The schools</a:t>
                      </a:r>
                      <a:r>
                        <a:rPr lang="en-US" altLang="en-US" sz="1600" baseline="0" dirty="0" smtClean="0"/>
                        <a:t> should explore various sources of funding to complement tuition fees, such as:</a:t>
                      </a:r>
                    </a:p>
                    <a:p>
                      <a:pPr marL="685800" marR="0" lvl="1"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Consulting</a:t>
                      </a:r>
                    </a:p>
                    <a:p>
                      <a:pPr marL="685800" marR="0" lvl="1"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Industry</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trainings</a:t>
                      </a:r>
                    </a:p>
                    <a:p>
                      <a:pPr marL="685800" marR="0" lvl="1"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Sponsored research</a:t>
                      </a:r>
                    </a:p>
                    <a:p>
                      <a:pPr marL="685800" marR="0" lvl="1"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Joint research with industry</a:t>
                      </a:r>
                    </a:p>
                    <a:p>
                      <a:pPr marL="685800" marR="0" lvl="1"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Donations</a:t>
                      </a:r>
                    </a:p>
                    <a:p>
                      <a:pPr marL="685800" marR="0" lvl="1"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Etc.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76613">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Lack</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of shared governance system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The</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school should pursue developing standing committees of faculty to ensure faculty participation in school’s governance.</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The standing committees may be formed around </a:t>
                      </a:r>
                      <a:r>
                        <a:rPr lang="en-US" sz="1600" baseline="0" dirty="0" err="1" smtClean="0">
                          <a:effectLst/>
                          <a:latin typeface="Calibri" panose="020F0502020204030204" pitchFamily="34" charset="0"/>
                          <a:ea typeface="Calibri" panose="020F0502020204030204" pitchFamily="34" charset="0"/>
                          <a:cs typeface="Times New Roman" panose="02020603050405020304" pitchFamily="18" charset="0"/>
                        </a:rPr>
                        <a:t>programmes</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subject area groups, centers etc.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153140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28650" y="365125"/>
            <a:ext cx="7886700" cy="685800"/>
          </a:xfrm>
        </p:spPr>
        <p:txBody>
          <a:bodyPr/>
          <a:lstStyle/>
          <a:p>
            <a:r>
              <a:rPr lang="en-US" smtClean="0"/>
              <a:t>Proformae 2: Curriculum</a:t>
            </a:r>
          </a:p>
        </p:txBody>
      </p:sp>
      <p:sp>
        <p:nvSpPr>
          <p:cNvPr id="21507" name="Slide Number Placeholder 2"/>
          <p:cNvSpPr>
            <a:spLocks noGrp="1"/>
          </p:cNvSpPr>
          <p:nvPr>
            <p:ph type="sldNum" sz="quarter" idx="12"/>
          </p:nvPr>
        </p:nvSpPr>
        <p:spPr bwMode="auto">
          <a:noFill/>
          <a:ln>
            <a:miter lim="800000"/>
            <a:headEnd/>
            <a:tailEnd/>
          </a:ln>
        </p:spPr>
        <p:txBody>
          <a:bodyPr/>
          <a:lstStyle/>
          <a:p>
            <a:fld id="{6A50428F-EC40-482E-BACA-890BAE3D7CA5}" type="slidenum">
              <a:rPr lang="en-US" altLang="en-US"/>
              <a:pPr/>
              <a:t>21</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840127931"/>
              </p:ext>
            </p:extLst>
          </p:nvPr>
        </p:nvGraphicFramePr>
        <p:xfrm>
          <a:off x="457200" y="1295400"/>
          <a:ext cx="8229600" cy="4876799"/>
        </p:xfrm>
        <a:graphic>
          <a:graphicData uri="http://schemas.openxmlformats.org/drawingml/2006/table">
            <a:tbl>
              <a:tblPr firstRow="1" firstCol="1" bandRow="1">
                <a:tableStyleId>{2A488322-F2BA-4B5B-9748-0D474271808F}</a:tableStyleId>
              </a:tblPr>
              <a:tblGrid>
                <a:gridCol w="2215662"/>
                <a:gridCol w="6013938"/>
              </a:tblGrid>
              <a:tr h="284313">
                <a:tc>
                  <a:txBody>
                    <a:bodyPr/>
                    <a:lstStyle/>
                    <a:p>
                      <a:pPr marL="0" marR="0">
                        <a:lnSpc>
                          <a:spcPct val="107000"/>
                        </a:lnSpc>
                        <a:spcBef>
                          <a:spcPts val="0"/>
                        </a:spcBef>
                        <a:spcAft>
                          <a:spcPts val="0"/>
                        </a:spcAft>
                      </a:pPr>
                      <a:r>
                        <a:rPr lang="en-US" sz="1600" dirty="0">
                          <a:effectLst/>
                        </a:rPr>
                        <a:t>Challenges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c>
                  <a:txBody>
                    <a:bodyPr/>
                    <a:lstStyle/>
                    <a:p>
                      <a:pPr marL="0" marR="0">
                        <a:lnSpc>
                          <a:spcPct val="107000"/>
                        </a:lnSpc>
                        <a:spcBef>
                          <a:spcPts val="0"/>
                        </a:spcBef>
                        <a:spcAft>
                          <a:spcPts val="0"/>
                        </a:spcAft>
                      </a:pPr>
                      <a:r>
                        <a:rPr lang="en-US" sz="1600" dirty="0">
                          <a:effectLst/>
                        </a:rPr>
                        <a:t>Solution Strategies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r>
              <a:tr h="896426">
                <a:tc>
                  <a:txBody>
                    <a:bodyPr/>
                    <a:lstStyle/>
                    <a:p>
                      <a:pPr marL="0" marR="0">
                        <a:lnSpc>
                          <a:spcPct val="107000"/>
                        </a:lnSpc>
                        <a:spcBef>
                          <a:spcPts val="0"/>
                        </a:spcBef>
                        <a:spcAft>
                          <a:spcPts val="0"/>
                        </a:spcAft>
                      </a:pPr>
                      <a:r>
                        <a:rPr lang="en-US" sz="1600" dirty="0">
                          <a:effectLst/>
                        </a:rPr>
                        <a:t>Weak or no academic programme level strategic objectives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effectLst/>
                        </a:rPr>
                        <a:t>Each academic programme should have a strategy distinct from the similar </a:t>
                      </a:r>
                      <a:r>
                        <a:rPr lang="en-US" sz="1600" dirty="0" err="1">
                          <a:effectLst/>
                        </a:rPr>
                        <a:t>programmes</a:t>
                      </a:r>
                      <a:r>
                        <a:rPr lang="en-US" sz="1600" dirty="0">
                          <a:effectLst/>
                        </a:rPr>
                        <a:t> in the </a:t>
                      </a:r>
                      <a:r>
                        <a:rPr lang="en-US" sz="1600" dirty="0" smtClean="0">
                          <a:effectLst/>
                        </a:rPr>
                        <a:t>region,</a:t>
                      </a:r>
                      <a:r>
                        <a:rPr lang="en-US" sz="1600" baseline="0" dirty="0" smtClean="0">
                          <a:effectLst/>
                        </a:rPr>
                        <a:t> driven </a:t>
                      </a:r>
                      <a:r>
                        <a:rPr lang="en-US" sz="1600" dirty="0" smtClean="0">
                          <a:effectLst/>
                        </a:rPr>
                        <a:t>by </a:t>
                      </a:r>
                      <a:r>
                        <a:rPr lang="en-US" sz="1600" dirty="0">
                          <a:effectLst/>
                        </a:rPr>
                        <a:t>the role the graduates are going to play in the industry.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r>
              <a:tr h="1137249">
                <a:tc>
                  <a:txBody>
                    <a:bodyPr/>
                    <a:lstStyle/>
                    <a:p>
                      <a:pPr marL="0" marR="0">
                        <a:lnSpc>
                          <a:spcPct val="107000"/>
                        </a:lnSpc>
                        <a:spcBef>
                          <a:spcPts val="0"/>
                        </a:spcBef>
                        <a:spcAft>
                          <a:spcPts val="0"/>
                        </a:spcAft>
                      </a:pPr>
                      <a:r>
                        <a:rPr lang="en-US" sz="1600" dirty="0">
                          <a:effectLst/>
                        </a:rPr>
                        <a:t>Weak or no distinction among MBA / EMBA / UG </a:t>
                      </a:r>
                      <a:r>
                        <a:rPr lang="en-US" sz="1600" dirty="0" err="1">
                          <a:effectLst/>
                        </a:rPr>
                        <a:t>programmes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The </a:t>
                      </a:r>
                      <a:r>
                        <a:rPr lang="en-US" sz="1600" dirty="0">
                          <a:effectLst/>
                        </a:rPr>
                        <a:t>curriculum </a:t>
                      </a:r>
                      <a:r>
                        <a:rPr lang="en-US" sz="1600" dirty="0" smtClean="0">
                          <a:effectLst/>
                        </a:rPr>
                        <a:t>design should </a:t>
                      </a:r>
                      <a:r>
                        <a:rPr lang="en-US" sz="1600" dirty="0">
                          <a:effectLst/>
                        </a:rPr>
                        <a:t>be driven by the </a:t>
                      </a:r>
                      <a:r>
                        <a:rPr lang="en-US" sz="1600" dirty="0" smtClean="0">
                          <a:effectLst/>
                        </a:rPr>
                        <a:t>philosophy</a:t>
                      </a:r>
                      <a:r>
                        <a:rPr lang="en-US" sz="1600" baseline="0" dirty="0" smtClean="0">
                          <a:effectLst/>
                        </a:rPr>
                        <a:t> and </a:t>
                      </a:r>
                      <a:r>
                        <a:rPr lang="en-US" sz="1600" dirty="0" smtClean="0">
                          <a:effectLst/>
                        </a:rPr>
                        <a:t>objectives </a:t>
                      </a:r>
                      <a:r>
                        <a:rPr lang="en-US" sz="1600" dirty="0">
                          <a:effectLst/>
                        </a:rPr>
                        <a:t>of </a:t>
                      </a:r>
                      <a:r>
                        <a:rPr lang="en-US" sz="1600" dirty="0" smtClean="0">
                          <a:effectLst/>
                        </a:rPr>
                        <a:t>a</a:t>
                      </a:r>
                      <a:r>
                        <a:rPr lang="en-US" sz="1600" baseline="0" dirty="0" smtClean="0">
                          <a:effectLst/>
                        </a:rPr>
                        <a:t> </a:t>
                      </a:r>
                      <a:r>
                        <a:rPr lang="en-US" sz="1600" dirty="0" smtClean="0">
                          <a:effectLst/>
                        </a:rPr>
                        <a:t>programme </a:t>
                      </a:r>
                      <a:r>
                        <a:rPr lang="en-US" sz="1600" dirty="0">
                          <a:effectLst/>
                        </a:rPr>
                        <a:t>and should be significantly different in terms of content, pedagogical methods, as well as theoretical or </a:t>
                      </a:r>
                      <a:r>
                        <a:rPr lang="en-US" sz="1600" dirty="0" smtClean="0">
                          <a:effectLst/>
                        </a:rPr>
                        <a:t>practice </a:t>
                      </a:r>
                      <a:r>
                        <a:rPr lang="en-US" sz="1600" dirty="0">
                          <a:effectLst/>
                        </a:rPr>
                        <a:t>orientation.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r>
              <a:tr h="2558811">
                <a:tc>
                  <a:txBody>
                    <a:bodyPr/>
                    <a:lstStyle/>
                    <a:p>
                      <a:pPr marL="0" marR="0">
                        <a:lnSpc>
                          <a:spcPct val="107000"/>
                        </a:lnSpc>
                        <a:spcBef>
                          <a:spcPts val="0"/>
                        </a:spcBef>
                        <a:spcAft>
                          <a:spcPts val="0"/>
                        </a:spcAft>
                      </a:pPr>
                      <a:r>
                        <a:rPr lang="en-US" sz="1600" dirty="0">
                          <a:effectLst/>
                        </a:rPr>
                        <a:t>Weak or no external participation in the programme design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effectLst/>
                        </a:rPr>
                        <a:t>Industry representatives should be involved in:</a:t>
                      </a:r>
                    </a:p>
                    <a:p>
                      <a:pPr marL="742950" marR="0" lvl="1" indent="-285750">
                        <a:lnSpc>
                          <a:spcPct val="107000"/>
                        </a:lnSpc>
                        <a:spcBef>
                          <a:spcPts val="0"/>
                        </a:spcBef>
                        <a:spcAft>
                          <a:spcPts val="0"/>
                        </a:spcAft>
                        <a:buFont typeface="Courier New" panose="02070309020205020404" pitchFamily="49" charset="0"/>
                        <a:buChar char="o"/>
                      </a:pPr>
                      <a:r>
                        <a:rPr lang="en-US" sz="1600" dirty="0">
                          <a:effectLst/>
                        </a:rPr>
                        <a:t>Strategic review of the programme every 5 years or so;</a:t>
                      </a:r>
                    </a:p>
                    <a:p>
                      <a:pPr marL="742950" marR="0" lvl="1" indent="-285750">
                        <a:lnSpc>
                          <a:spcPct val="107000"/>
                        </a:lnSpc>
                        <a:spcBef>
                          <a:spcPts val="0"/>
                        </a:spcBef>
                        <a:spcAft>
                          <a:spcPts val="0"/>
                        </a:spcAft>
                        <a:buFont typeface="Courier New" panose="02070309020205020404" pitchFamily="49" charset="0"/>
                        <a:buChar char="o"/>
                      </a:pPr>
                      <a:r>
                        <a:rPr lang="en-US" sz="1600" dirty="0">
                          <a:effectLst/>
                        </a:rPr>
                        <a:t>Annual feedback on student quality leading to changes in the programme / course design;</a:t>
                      </a:r>
                    </a:p>
                    <a:p>
                      <a:pPr marL="742950" marR="0" lvl="1" indent="-285750">
                        <a:lnSpc>
                          <a:spcPct val="107000"/>
                        </a:lnSpc>
                        <a:spcBef>
                          <a:spcPts val="0"/>
                        </a:spcBef>
                        <a:spcAft>
                          <a:spcPts val="0"/>
                        </a:spcAft>
                        <a:buFont typeface="Courier New" panose="02070309020205020404" pitchFamily="49" charset="0"/>
                        <a:buChar char="o"/>
                      </a:pPr>
                      <a:r>
                        <a:rPr lang="en-US" sz="1600" dirty="0" smtClean="0">
                          <a:effectLst/>
                        </a:rPr>
                        <a:t>Introducing new elective </a:t>
                      </a:r>
                      <a:r>
                        <a:rPr lang="en-US" sz="1600" dirty="0">
                          <a:effectLst/>
                        </a:rPr>
                        <a:t>courses;</a:t>
                      </a:r>
                    </a:p>
                    <a:p>
                      <a:pPr marL="742950" marR="0" lvl="1" indent="-285750">
                        <a:lnSpc>
                          <a:spcPct val="107000"/>
                        </a:lnSpc>
                        <a:spcBef>
                          <a:spcPts val="0"/>
                        </a:spcBef>
                        <a:spcAft>
                          <a:spcPts val="0"/>
                        </a:spcAft>
                        <a:buFont typeface="Courier New" panose="02070309020205020404" pitchFamily="49" charset="0"/>
                        <a:buChar char="o"/>
                      </a:pPr>
                      <a:r>
                        <a:rPr lang="en-US" sz="1600" dirty="0">
                          <a:effectLst/>
                        </a:rPr>
                        <a:t>Meeting with programme directors and subject </a:t>
                      </a:r>
                      <a:r>
                        <a:rPr lang="en-US" sz="1600" dirty="0" smtClean="0">
                          <a:effectLst/>
                        </a:rPr>
                        <a:t>area </a:t>
                      </a:r>
                      <a:r>
                        <a:rPr lang="en-US" sz="1600" dirty="0">
                          <a:effectLst/>
                        </a:rPr>
                        <a:t>heads for feedback and introducing new </a:t>
                      </a:r>
                      <a:r>
                        <a:rPr lang="en-US" sz="1600" dirty="0" smtClean="0">
                          <a:effectLst/>
                        </a:rPr>
                        <a:t>courses;</a:t>
                      </a:r>
                    </a:p>
                    <a:p>
                      <a:pPr marL="742950" marR="0" lvl="1" indent="-285750" algn="l" defTabSz="6858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en-US" sz="1600" dirty="0" smtClean="0">
                          <a:effectLst/>
                        </a:rPr>
                        <a:t>Guest speakers;</a:t>
                      </a:r>
                    </a:p>
                    <a:p>
                      <a:pPr marL="742950" marR="0" lvl="1" indent="-285750" algn="l" defTabSz="6858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en-US" sz="1600" dirty="0" smtClean="0">
                          <a:effectLst/>
                        </a:rPr>
                        <a:t>% of courses to be taught by</a:t>
                      </a:r>
                      <a:r>
                        <a:rPr lang="en-US" sz="1600" baseline="0" dirty="0" smtClean="0">
                          <a:effectLst/>
                        </a:rPr>
                        <a:t> industry personnel</a:t>
                      </a:r>
                      <a:endParaRPr lang="en-US" sz="1600" dirty="0" smtClean="0">
                        <a:effectLst/>
                      </a:endParaRPr>
                    </a:p>
                  </a:txBody>
                  <a:tcPr marL="66541" marR="66541" marT="0" marB="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28650" y="365125"/>
            <a:ext cx="7886700" cy="685800"/>
          </a:xfrm>
        </p:spPr>
        <p:txBody>
          <a:bodyPr/>
          <a:lstStyle/>
          <a:p>
            <a:r>
              <a:rPr lang="en-US" smtClean="0"/>
              <a:t>Proformae 2: Curriculum</a:t>
            </a:r>
          </a:p>
        </p:txBody>
      </p:sp>
      <p:sp>
        <p:nvSpPr>
          <p:cNvPr id="21507" name="Slide Number Placeholder 2"/>
          <p:cNvSpPr>
            <a:spLocks noGrp="1"/>
          </p:cNvSpPr>
          <p:nvPr>
            <p:ph type="sldNum" sz="quarter" idx="12"/>
          </p:nvPr>
        </p:nvSpPr>
        <p:spPr bwMode="auto">
          <a:noFill/>
          <a:ln>
            <a:miter lim="800000"/>
            <a:headEnd/>
            <a:tailEnd/>
          </a:ln>
        </p:spPr>
        <p:txBody>
          <a:bodyPr/>
          <a:lstStyle/>
          <a:p>
            <a:fld id="{6A50428F-EC40-482E-BACA-890BAE3D7CA5}" type="slidenum">
              <a:rPr lang="en-US" altLang="en-US"/>
              <a:pPr/>
              <a:t>22</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325157292"/>
              </p:ext>
            </p:extLst>
          </p:nvPr>
        </p:nvGraphicFramePr>
        <p:xfrm>
          <a:off x="457200" y="1066800"/>
          <a:ext cx="8229600" cy="4572000"/>
        </p:xfrm>
        <a:graphic>
          <a:graphicData uri="http://schemas.openxmlformats.org/drawingml/2006/table">
            <a:tbl>
              <a:tblPr firstRow="1" firstCol="1" bandRow="1">
                <a:tableStyleId>{2A488322-F2BA-4B5B-9748-0D474271808F}</a:tableStyleId>
              </a:tblPr>
              <a:tblGrid>
                <a:gridCol w="2215662"/>
                <a:gridCol w="6013938"/>
              </a:tblGrid>
              <a:tr h="304800">
                <a:tc>
                  <a:txBody>
                    <a:bodyPr/>
                    <a:lstStyle/>
                    <a:p>
                      <a:pPr marL="0" marR="0">
                        <a:lnSpc>
                          <a:spcPct val="107000"/>
                        </a:lnSpc>
                        <a:spcBef>
                          <a:spcPts val="0"/>
                        </a:spcBef>
                        <a:spcAft>
                          <a:spcPts val="0"/>
                        </a:spcAft>
                      </a:pPr>
                      <a:r>
                        <a:rPr lang="en-US" sz="1600" dirty="0">
                          <a:effectLst/>
                        </a:rPr>
                        <a:t>Challenges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c>
                  <a:txBody>
                    <a:bodyPr/>
                    <a:lstStyle/>
                    <a:p>
                      <a:pPr marL="0" marR="0">
                        <a:lnSpc>
                          <a:spcPct val="107000"/>
                        </a:lnSpc>
                        <a:spcBef>
                          <a:spcPts val="0"/>
                        </a:spcBef>
                        <a:spcAft>
                          <a:spcPts val="0"/>
                        </a:spcAft>
                      </a:pPr>
                      <a:r>
                        <a:rPr lang="en-US" sz="1600" dirty="0">
                          <a:effectLst/>
                        </a:rPr>
                        <a:t>Solution Strategies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r>
              <a:tr h="1219200">
                <a:tc>
                  <a:txBody>
                    <a:bodyPr/>
                    <a:lstStyle/>
                    <a:p>
                      <a:pPr marL="0" marR="0">
                        <a:lnSpc>
                          <a:spcPct val="107000"/>
                        </a:lnSpc>
                        <a:spcBef>
                          <a:spcPts val="0"/>
                        </a:spcBef>
                        <a:spcAft>
                          <a:spcPts val="0"/>
                        </a:spcAft>
                      </a:pPr>
                      <a:r>
                        <a:rPr lang="en-US" sz="1600" dirty="0">
                          <a:effectLst/>
                        </a:rPr>
                        <a:t>Lack of indigenous teaching material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effectLst/>
                        </a:rPr>
                        <a:t>Teaching material relevant to Pakistan or emerging markets should be made part of every course.</a:t>
                      </a:r>
                    </a:p>
                    <a:p>
                      <a:pPr marL="342900" marR="0" lvl="0" indent="-342900">
                        <a:lnSpc>
                          <a:spcPct val="107000"/>
                        </a:lnSpc>
                        <a:spcBef>
                          <a:spcPts val="0"/>
                        </a:spcBef>
                        <a:spcAft>
                          <a:spcPts val="0"/>
                        </a:spcAft>
                        <a:buFont typeface="Symbol" panose="05050102010706020507" pitchFamily="18" charset="2"/>
                        <a:buChar char=""/>
                      </a:pPr>
                      <a:r>
                        <a:rPr lang="en-US" sz="1600" dirty="0">
                          <a:effectLst/>
                        </a:rPr>
                        <a:t>The faculty should be involved in developing teaching material for their </a:t>
                      </a:r>
                      <a:r>
                        <a:rPr lang="en-US" sz="1600" dirty="0" smtClean="0">
                          <a:effectLst/>
                        </a:rPr>
                        <a:t>courses.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r>
              <a:tr h="2133600">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Rigorous and relevance of teaching content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In the MBA programme, the teaching</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content should be comprising more of case studies, industry projects, and experiential learning projects.</a:t>
                      </a:r>
                    </a:p>
                    <a:p>
                      <a:pPr marL="342900" marR="0" lvl="0" indent="-342900">
                        <a:lnSpc>
                          <a:spcPct val="107000"/>
                        </a:lnSpc>
                        <a:spcBef>
                          <a:spcPts val="0"/>
                        </a:spcBef>
                        <a:spcAft>
                          <a:spcPts val="0"/>
                        </a:spcAft>
                        <a:buFont typeface="Symbol" panose="05050102010706020507" pitchFamily="18" charset="2"/>
                        <a:buChar char=""/>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In the UG programme, the teaching content should be inclined towards understanding theory, rigorous mathematical analysis, and learning of software tools and techniques. There can be some case studies and industry projects.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r>
              <a:tr h="914400">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Grading instruments and policies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The</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grading instruments and policies in each programme (MBA and UG) must be different and aligned with programme learning objectives.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541" marR="66541" marT="0" marB="0"/>
                </a:tc>
              </a:tr>
            </a:tbl>
          </a:graphicData>
        </a:graphic>
      </p:graphicFrame>
    </p:spTree>
    <p:extLst>
      <p:ext uri="{BB962C8B-B14F-4D97-AF65-F5344CB8AC3E}">
        <p14:creationId xmlns:p14="http://schemas.microsoft.com/office/powerpoint/2010/main" val="1445237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28650" y="365125"/>
            <a:ext cx="7886700" cy="1006475"/>
          </a:xfrm>
        </p:spPr>
        <p:txBody>
          <a:bodyPr/>
          <a:lstStyle/>
          <a:p>
            <a:r>
              <a:rPr lang="en-US" smtClean="0"/>
              <a:t>Proformae 3: Students</a:t>
            </a:r>
          </a:p>
        </p:txBody>
      </p:sp>
      <p:sp>
        <p:nvSpPr>
          <p:cNvPr id="22531" name="Slide Number Placeholder 2"/>
          <p:cNvSpPr>
            <a:spLocks noGrp="1"/>
          </p:cNvSpPr>
          <p:nvPr>
            <p:ph type="sldNum" sz="quarter" idx="12"/>
          </p:nvPr>
        </p:nvSpPr>
        <p:spPr bwMode="auto">
          <a:noFill/>
          <a:ln>
            <a:miter lim="800000"/>
            <a:headEnd/>
            <a:tailEnd/>
          </a:ln>
        </p:spPr>
        <p:txBody>
          <a:bodyPr/>
          <a:lstStyle/>
          <a:p>
            <a:fld id="{08F8892D-9FE4-4129-BC15-A9AF32FF1337}" type="slidenum">
              <a:rPr lang="en-US" altLang="en-US"/>
              <a:pPr/>
              <a:t>23</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1781031804"/>
              </p:ext>
            </p:extLst>
          </p:nvPr>
        </p:nvGraphicFramePr>
        <p:xfrm>
          <a:off x="520700" y="1390650"/>
          <a:ext cx="8089900" cy="4732866"/>
        </p:xfrm>
        <a:graphic>
          <a:graphicData uri="http://schemas.openxmlformats.org/drawingml/2006/table">
            <a:tbl>
              <a:tblPr firstRow="1" firstCol="1" bandRow="1">
                <a:tableStyleId>{2A488322-F2BA-4B5B-9748-0D474271808F}</a:tableStyleId>
              </a:tblPr>
              <a:tblGrid>
                <a:gridCol w="2451100"/>
                <a:gridCol w="5638800"/>
              </a:tblGrid>
              <a:tr h="328084">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795866">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Admissions</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criteria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The admissions criteria and</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thresholds should be aligned with strategic objectives of each programme.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84250">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Lack of holistic education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School</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should provide holistic education to students, including curricular, extra-curricular, practical, and experiential learning.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84250">
                <a:tc>
                  <a:txBody>
                    <a:bodyPr/>
                    <a:lstStyle/>
                    <a:p>
                      <a:pPr marL="0" marR="0">
                        <a:lnSpc>
                          <a:spcPct val="107000"/>
                        </a:lnSpc>
                        <a:spcBef>
                          <a:spcPts val="0"/>
                        </a:spcBef>
                        <a:spcAft>
                          <a:spcPts val="0"/>
                        </a:spcAft>
                      </a:pPr>
                      <a:r>
                        <a:rPr lang="en-US" sz="1800" dirty="0">
                          <a:effectLst/>
                        </a:rPr>
                        <a:t>Large Class sizes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Generally it is found that student-to-faculty </a:t>
                      </a:r>
                      <a:r>
                        <a:rPr lang="en-US" sz="1800" dirty="0">
                          <a:effectLst/>
                        </a:rPr>
                        <a:t>ratio is one of the weakest areas. Business schools should involve ample qualified faculty to improve this ratio.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40416">
                <a:tc>
                  <a:txBody>
                    <a:bodyPr/>
                    <a:lstStyle/>
                    <a:p>
                      <a:pPr marL="0" marR="0">
                        <a:lnSpc>
                          <a:spcPct val="107000"/>
                        </a:lnSpc>
                        <a:spcBef>
                          <a:spcPts val="0"/>
                        </a:spcBef>
                        <a:spcAft>
                          <a:spcPts val="0"/>
                        </a:spcAft>
                      </a:pPr>
                      <a:r>
                        <a:rPr lang="en-US" sz="1800" dirty="0">
                          <a:effectLst/>
                        </a:rPr>
                        <a:t>Limited alumni involvement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rPr>
                        <a:t>Alumni involvement is often kept limited to extra-curricular activities, though there are </a:t>
                      </a:r>
                      <a:r>
                        <a:rPr lang="en-US" sz="1800" dirty="0" smtClean="0">
                          <a:effectLst/>
                        </a:rPr>
                        <a:t>significant opportunities </a:t>
                      </a:r>
                      <a:r>
                        <a:rPr lang="en-US" sz="1800" dirty="0">
                          <a:effectLst/>
                        </a:rPr>
                        <a:t>for involving them in curriculum delivery, guest speakers in the classes, new course design, and indigenous teaching material development.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28650" y="152400"/>
            <a:ext cx="7886700" cy="992188"/>
          </a:xfrm>
        </p:spPr>
        <p:txBody>
          <a:bodyPr/>
          <a:lstStyle/>
          <a:p>
            <a:r>
              <a:rPr lang="en-US" smtClean="0"/>
              <a:t>Proformae 4: Faculty</a:t>
            </a:r>
          </a:p>
        </p:txBody>
      </p:sp>
      <p:sp>
        <p:nvSpPr>
          <p:cNvPr id="23555" name="Slide Number Placeholder 2"/>
          <p:cNvSpPr>
            <a:spLocks noGrp="1"/>
          </p:cNvSpPr>
          <p:nvPr>
            <p:ph type="sldNum" sz="quarter" idx="12"/>
          </p:nvPr>
        </p:nvSpPr>
        <p:spPr bwMode="auto">
          <a:noFill/>
          <a:ln>
            <a:miter lim="800000"/>
            <a:headEnd/>
            <a:tailEnd/>
          </a:ln>
        </p:spPr>
        <p:txBody>
          <a:bodyPr/>
          <a:lstStyle/>
          <a:p>
            <a:fld id="{DFBBEACD-32C4-4C84-9F91-4E4634E5AE05}" type="slidenum">
              <a:rPr lang="en-US" altLang="en-US"/>
              <a:pPr/>
              <a:t>24</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175098929"/>
              </p:ext>
            </p:extLst>
          </p:nvPr>
        </p:nvGraphicFramePr>
        <p:xfrm>
          <a:off x="533400" y="1182783"/>
          <a:ext cx="8305800" cy="5135372"/>
        </p:xfrm>
        <a:graphic>
          <a:graphicData uri="http://schemas.openxmlformats.org/drawingml/2006/table">
            <a:tbl>
              <a:tblPr firstRow="1" firstCol="1" bandRow="1">
                <a:tableStyleId>{2A488322-F2BA-4B5B-9748-0D474271808F}</a:tableStyleId>
              </a:tblPr>
              <a:tblGrid>
                <a:gridCol w="2034073"/>
                <a:gridCol w="6271727"/>
              </a:tblGrid>
              <a:tr h="165870">
                <a:tc>
                  <a:txBody>
                    <a:bodyPr/>
                    <a:lstStyle/>
                    <a:p>
                      <a:pPr marL="0" marR="0">
                        <a:lnSpc>
                          <a:spcPct val="107000"/>
                        </a:lnSpc>
                        <a:spcBef>
                          <a:spcPts val="0"/>
                        </a:spcBef>
                        <a:spcAft>
                          <a:spcPts val="0"/>
                        </a:spcAft>
                      </a:pPr>
                      <a:r>
                        <a:rPr lang="en-US" sz="1600" dirty="0">
                          <a:effectLst/>
                        </a:rPr>
                        <a:t>Challenges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c>
                  <a:txBody>
                    <a:bodyPr/>
                    <a:lstStyle/>
                    <a:p>
                      <a:pPr marL="0" marR="0">
                        <a:lnSpc>
                          <a:spcPct val="107000"/>
                        </a:lnSpc>
                        <a:spcBef>
                          <a:spcPts val="0"/>
                        </a:spcBef>
                        <a:spcAft>
                          <a:spcPts val="0"/>
                        </a:spcAft>
                      </a:pPr>
                      <a:r>
                        <a:rPr lang="en-US" sz="1600" dirty="0">
                          <a:effectLst/>
                        </a:rPr>
                        <a:t>Solution Strategies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r>
              <a:tr h="1658697">
                <a:tc>
                  <a:txBody>
                    <a:bodyPr/>
                    <a:lstStyle/>
                    <a:p>
                      <a:pPr marL="0" marR="0">
                        <a:lnSpc>
                          <a:spcPct val="107000"/>
                        </a:lnSpc>
                        <a:spcBef>
                          <a:spcPts val="0"/>
                        </a:spcBef>
                        <a:spcAft>
                          <a:spcPts val="0"/>
                        </a:spcAft>
                      </a:pPr>
                      <a:r>
                        <a:rPr lang="en-US" sz="1600" dirty="0">
                          <a:effectLst/>
                        </a:rPr>
                        <a:t>Lack of qualified and research active faculty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effectLst/>
                        </a:rPr>
                        <a:t>Strategies for attracting and retaining qualified and research active faculty members should be employed. These may include:</a:t>
                      </a:r>
                    </a:p>
                    <a:p>
                      <a:pPr marL="742950" marR="0" lvl="1" indent="-285750">
                        <a:lnSpc>
                          <a:spcPct val="107000"/>
                        </a:lnSpc>
                        <a:spcBef>
                          <a:spcPts val="0"/>
                        </a:spcBef>
                        <a:spcAft>
                          <a:spcPts val="0"/>
                        </a:spcAft>
                        <a:buFont typeface="Courier New" panose="02070309020205020404" pitchFamily="49" charset="0"/>
                        <a:buChar char="o"/>
                      </a:pPr>
                      <a:r>
                        <a:rPr lang="en-US" sz="1600" dirty="0">
                          <a:effectLst/>
                        </a:rPr>
                        <a:t>Better pay </a:t>
                      </a:r>
                      <a:r>
                        <a:rPr lang="en-US" sz="1600" dirty="0" smtClean="0">
                          <a:effectLst/>
                        </a:rPr>
                        <a:t>structures, research environment</a:t>
                      </a:r>
                      <a:r>
                        <a:rPr lang="en-US" sz="1600" baseline="0" dirty="0" smtClean="0">
                          <a:effectLst/>
                        </a:rPr>
                        <a:t> and incentives</a:t>
                      </a:r>
                    </a:p>
                    <a:p>
                      <a:pPr marL="742950" marR="0" lvl="1" indent="-285750">
                        <a:lnSpc>
                          <a:spcPct val="107000"/>
                        </a:lnSpc>
                        <a:spcBef>
                          <a:spcPts val="0"/>
                        </a:spcBef>
                        <a:spcAft>
                          <a:spcPts val="0"/>
                        </a:spcAft>
                        <a:buFont typeface="Courier New" panose="02070309020205020404" pitchFamily="49" charset="0"/>
                        <a:buChar char="o"/>
                      </a:pPr>
                      <a:r>
                        <a:rPr lang="en-US" sz="1600" baseline="0" dirty="0" smtClean="0">
                          <a:effectLst/>
                        </a:rPr>
                        <a:t>Consulting and industry training opportunities</a:t>
                      </a:r>
                      <a:endParaRPr lang="en-US" sz="1600" dirty="0">
                        <a:effectLst/>
                      </a:endParaRPr>
                    </a:p>
                    <a:p>
                      <a:pPr marL="742950" marR="0" lvl="1" indent="-285750">
                        <a:lnSpc>
                          <a:spcPct val="107000"/>
                        </a:lnSpc>
                        <a:spcBef>
                          <a:spcPts val="0"/>
                        </a:spcBef>
                        <a:spcAft>
                          <a:spcPts val="0"/>
                        </a:spcAft>
                        <a:buFont typeface="Courier New" panose="02070309020205020404" pitchFamily="49" charset="0"/>
                        <a:buChar char="o"/>
                      </a:pPr>
                      <a:r>
                        <a:rPr lang="en-US" sz="1600" dirty="0" smtClean="0">
                          <a:effectLst/>
                        </a:rPr>
                        <a:t>Clear career paths for different </a:t>
                      </a:r>
                      <a:r>
                        <a:rPr lang="en-US" sz="1600" dirty="0">
                          <a:effectLst/>
                        </a:rPr>
                        <a:t>qualifications and skillsets</a:t>
                      </a:r>
                    </a:p>
                    <a:p>
                      <a:pPr marL="342900" marR="0" lvl="0" indent="-342900">
                        <a:lnSpc>
                          <a:spcPct val="107000"/>
                        </a:lnSpc>
                        <a:spcBef>
                          <a:spcPts val="0"/>
                        </a:spcBef>
                        <a:spcAft>
                          <a:spcPts val="0"/>
                        </a:spcAft>
                        <a:buFont typeface="Symbol" panose="05050102010706020507" pitchFamily="18" charset="2"/>
                        <a:buChar char=""/>
                      </a:pPr>
                      <a:r>
                        <a:rPr lang="en-US" sz="1600" dirty="0">
                          <a:effectLst/>
                        </a:rPr>
                        <a:t>Faculty recruitment </a:t>
                      </a:r>
                      <a:r>
                        <a:rPr lang="en-US" sz="1600" dirty="0" smtClean="0">
                          <a:effectLst/>
                        </a:rPr>
                        <a:t>and development plans </a:t>
                      </a:r>
                      <a:r>
                        <a:rPr lang="en-US" sz="1600" dirty="0">
                          <a:effectLst/>
                        </a:rPr>
                        <a:t>should be in </a:t>
                      </a:r>
                      <a:r>
                        <a:rPr lang="en-US" sz="1600" dirty="0" smtClean="0">
                          <a:effectLst/>
                        </a:rPr>
                        <a:t>place</a:t>
                      </a:r>
                      <a:endParaRPr lang="en-US" sz="1600" dirty="0">
                        <a:effectLst/>
                      </a:endParaRPr>
                    </a:p>
                  </a:txBody>
                  <a:tcPr marL="50410" marR="50410" marT="0" marB="0"/>
                </a:tc>
              </a:tr>
              <a:tr h="1128381">
                <a:tc>
                  <a:txBody>
                    <a:bodyPr/>
                    <a:lstStyle/>
                    <a:p>
                      <a:pPr marL="0" marR="0">
                        <a:lnSpc>
                          <a:spcPct val="107000"/>
                        </a:lnSpc>
                        <a:spcBef>
                          <a:spcPts val="0"/>
                        </a:spcBef>
                        <a:spcAft>
                          <a:spcPts val="0"/>
                        </a:spcAft>
                      </a:pPr>
                      <a:r>
                        <a:rPr lang="en-US" sz="1600" dirty="0">
                          <a:effectLst/>
                        </a:rPr>
                        <a:t>Lack of faculty involvement in decision making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Faculty </a:t>
                      </a:r>
                      <a:r>
                        <a:rPr lang="en-US" sz="1600" dirty="0">
                          <a:effectLst/>
                        </a:rPr>
                        <a:t>involvement in decision making can be ensured by instituting various types of committees e.g. programme committees, functional department committees, </a:t>
                      </a:r>
                      <a:r>
                        <a:rPr lang="en-US" sz="1600" dirty="0" smtClean="0">
                          <a:effectLst/>
                        </a:rPr>
                        <a:t>teaching committee</a:t>
                      </a:r>
                      <a:r>
                        <a:rPr lang="en-US" sz="1600" dirty="0">
                          <a:effectLst/>
                        </a:rPr>
                        <a:t>, research committee, teaching committee </a:t>
                      </a:r>
                      <a:r>
                        <a:rPr lang="en-US" sz="1600" dirty="0" smtClean="0">
                          <a:effectLst/>
                        </a:rPr>
                        <a:t>etc. </a:t>
                      </a:r>
                      <a:r>
                        <a:rPr lang="en-US" sz="1600" dirty="0">
                          <a:effectLst/>
                        </a:rPr>
                        <a:t>for the purpose of making recommendations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tc>
              </a:tr>
              <a:tr h="995218">
                <a:tc>
                  <a:txBody>
                    <a:bodyPr/>
                    <a:lstStyle/>
                    <a:p>
                      <a:pPr marL="0" marR="0">
                        <a:lnSpc>
                          <a:spcPct val="107000"/>
                        </a:lnSpc>
                        <a:spcBef>
                          <a:spcPts val="0"/>
                        </a:spcBef>
                        <a:spcAft>
                          <a:spcPts val="0"/>
                        </a:spcAft>
                      </a:pPr>
                      <a:r>
                        <a:rPr lang="en-US" sz="1600" dirty="0">
                          <a:effectLst/>
                        </a:rPr>
                        <a:t>High workload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4 </a:t>
                      </a:r>
                      <a:r>
                        <a:rPr lang="en-US" sz="1600" dirty="0">
                          <a:effectLst/>
                        </a:rPr>
                        <a:t>courses in a semester coupled with administrative and publication requirements are the </a:t>
                      </a:r>
                      <a:r>
                        <a:rPr lang="en-US" sz="1600" dirty="0" smtClean="0">
                          <a:effectLst/>
                        </a:rPr>
                        <a:t>norms. Following steps can be</a:t>
                      </a:r>
                      <a:r>
                        <a:rPr lang="en-US" sz="1600" baseline="0" dirty="0" smtClean="0">
                          <a:effectLst/>
                        </a:rPr>
                        <a:t> taken to rationalize workload by giving teaching reliefs for:</a:t>
                      </a:r>
                    </a:p>
                    <a:p>
                      <a:pPr marL="685800" marR="0" lvl="1" indent="-342900">
                        <a:lnSpc>
                          <a:spcPct val="107000"/>
                        </a:lnSpc>
                        <a:spcBef>
                          <a:spcPts val="0"/>
                        </a:spcBef>
                        <a:spcAft>
                          <a:spcPts val="0"/>
                        </a:spcAft>
                        <a:buFont typeface="Courier New" charset="0"/>
                        <a:buChar char="o"/>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Relief</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for </a:t>
                      </a: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research output</a:t>
                      </a:r>
                    </a:p>
                    <a:p>
                      <a:pPr marL="685800" marR="0" lvl="1" indent="-342900">
                        <a:lnSpc>
                          <a:spcPct val="107000"/>
                        </a:lnSpc>
                        <a:spcBef>
                          <a:spcPts val="0"/>
                        </a:spcBef>
                        <a:spcAft>
                          <a:spcPts val="0"/>
                        </a:spcAft>
                        <a:buFont typeface="Courier New" charset="0"/>
                        <a:buChar char="o"/>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Relief</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for various forms of administrative work and institutional service</a:t>
                      </a:r>
                    </a:p>
                    <a:p>
                      <a:pPr marL="685800" marR="0" lvl="1" indent="-342900">
                        <a:lnSpc>
                          <a:spcPct val="107000"/>
                        </a:lnSpc>
                        <a:spcBef>
                          <a:spcPts val="0"/>
                        </a:spcBef>
                        <a:spcAft>
                          <a:spcPts val="0"/>
                        </a:spcAft>
                        <a:buFont typeface="Courier New" charset="0"/>
                        <a:buChar char="o"/>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Setting-in relief for new faculty</a:t>
                      </a:r>
                    </a:p>
                    <a:p>
                      <a:pPr marL="685800" marR="0" lvl="1" indent="-342900">
                        <a:lnSpc>
                          <a:spcPct val="107000"/>
                        </a:lnSpc>
                        <a:spcBef>
                          <a:spcPts val="0"/>
                        </a:spcBef>
                        <a:spcAft>
                          <a:spcPts val="0"/>
                        </a:spcAft>
                        <a:buFont typeface="Courier New" charset="0"/>
                        <a:buChar char="o"/>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Etc.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28650" y="152400"/>
            <a:ext cx="7886700" cy="992188"/>
          </a:xfrm>
        </p:spPr>
        <p:txBody>
          <a:bodyPr/>
          <a:lstStyle/>
          <a:p>
            <a:r>
              <a:rPr lang="en-US" smtClean="0"/>
              <a:t>Proformae 4: Faculty</a:t>
            </a:r>
          </a:p>
        </p:txBody>
      </p:sp>
      <p:sp>
        <p:nvSpPr>
          <p:cNvPr id="23555" name="Slide Number Placeholder 2"/>
          <p:cNvSpPr>
            <a:spLocks noGrp="1"/>
          </p:cNvSpPr>
          <p:nvPr>
            <p:ph type="sldNum" sz="quarter" idx="12"/>
          </p:nvPr>
        </p:nvSpPr>
        <p:spPr bwMode="auto">
          <a:noFill/>
          <a:ln>
            <a:miter lim="800000"/>
            <a:headEnd/>
            <a:tailEnd/>
          </a:ln>
        </p:spPr>
        <p:txBody>
          <a:bodyPr/>
          <a:lstStyle/>
          <a:p>
            <a:fld id="{DFBBEACD-32C4-4C84-9F91-4E4634E5AE05}" type="slidenum">
              <a:rPr lang="en-US" altLang="en-US"/>
              <a:pPr/>
              <a:t>25</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355978769"/>
              </p:ext>
            </p:extLst>
          </p:nvPr>
        </p:nvGraphicFramePr>
        <p:xfrm>
          <a:off x="419100" y="1371600"/>
          <a:ext cx="8305800" cy="5005752"/>
        </p:xfrm>
        <a:graphic>
          <a:graphicData uri="http://schemas.openxmlformats.org/drawingml/2006/table">
            <a:tbl>
              <a:tblPr firstRow="1" firstCol="1" bandRow="1">
                <a:tableStyleId>{2A488322-F2BA-4B5B-9748-0D474271808F}</a:tableStyleId>
              </a:tblPr>
              <a:tblGrid>
                <a:gridCol w="2034073"/>
                <a:gridCol w="6271727"/>
              </a:tblGrid>
              <a:tr h="370115">
                <a:tc>
                  <a:txBody>
                    <a:bodyPr/>
                    <a:lstStyle/>
                    <a:p>
                      <a:pPr marL="0" marR="0">
                        <a:lnSpc>
                          <a:spcPct val="107000"/>
                        </a:lnSpc>
                        <a:spcBef>
                          <a:spcPts val="0"/>
                        </a:spcBef>
                        <a:spcAft>
                          <a:spcPts val="0"/>
                        </a:spcAft>
                      </a:pPr>
                      <a:r>
                        <a:rPr lang="en-US" sz="1600" dirty="0">
                          <a:effectLst/>
                        </a:rPr>
                        <a:t>Challenges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c>
                  <a:txBody>
                    <a:bodyPr/>
                    <a:lstStyle/>
                    <a:p>
                      <a:pPr marL="0" marR="0">
                        <a:lnSpc>
                          <a:spcPct val="107000"/>
                        </a:lnSpc>
                        <a:spcBef>
                          <a:spcPts val="0"/>
                        </a:spcBef>
                        <a:spcAft>
                          <a:spcPts val="0"/>
                        </a:spcAft>
                      </a:pPr>
                      <a:r>
                        <a:rPr lang="en-US" sz="1600" dirty="0">
                          <a:effectLst/>
                        </a:rPr>
                        <a:t>Solution Strategies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r>
              <a:tr h="1110343">
                <a:tc>
                  <a:txBody>
                    <a:bodyPr/>
                    <a:lstStyle/>
                    <a:p>
                      <a:pPr marL="0" marR="0">
                        <a:lnSpc>
                          <a:spcPct val="107000"/>
                        </a:lnSpc>
                        <a:spcBef>
                          <a:spcPts val="0"/>
                        </a:spcBef>
                        <a:spcAft>
                          <a:spcPts val="0"/>
                        </a:spcAft>
                      </a:pPr>
                      <a:r>
                        <a:rPr lang="en-US" sz="1600" dirty="0">
                          <a:effectLst/>
                        </a:rPr>
                        <a:t>Practically no involvement in consulting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effectLst/>
                        </a:rPr>
                        <a:t>Shortage of time </a:t>
                      </a:r>
                      <a:r>
                        <a:rPr lang="en-US" sz="1600" dirty="0" smtClean="0">
                          <a:effectLst/>
                        </a:rPr>
                        <a:t>available to faculty and </a:t>
                      </a:r>
                      <a:r>
                        <a:rPr lang="en-US" sz="1600" dirty="0">
                          <a:effectLst/>
                        </a:rPr>
                        <a:t>lack of policy, process, and </a:t>
                      </a:r>
                      <a:r>
                        <a:rPr lang="en-US" sz="1600" dirty="0" smtClean="0">
                          <a:effectLst/>
                        </a:rPr>
                        <a:t>support systems are </a:t>
                      </a:r>
                      <a:r>
                        <a:rPr lang="en-US" sz="1600" dirty="0">
                          <a:effectLst/>
                        </a:rPr>
                        <a:t>major </a:t>
                      </a:r>
                      <a:r>
                        <a:rPr lang="en-US" sz="1600" dirty="0" smtClean="0">
                          <a:effectLst/>
                        </a:rPr>
                        <a:t>factors that </a:t>
                      </a:r>
                      <a:r>
                        <a:rPr lang="en-US" sz="1600" dirty="0">
                          <a:effectLst/>
                        </a:rPr>
                        <a:t>inhibit faculty </a:t>
                      </a:r>
                      <a:r>
                        <a:rPr lang="en-US" sz="1600" dirty="0" smtClean="0">
                          <a:effectLst/>
                        </a:rPr>
                        <a:t>consulting</a:t>
                      </a: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Faculty</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should be trained in providing consulting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tc>
              </a:tr>
              <a:tr h="1110343">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Lack</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of involvement in imparting industry trainings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Shortage of time available to faculty and lack of policy, process, and support systems are major factors that inhibit faculty involvement in</a:t>
                      </a:r>
                      <a:r>
                        <a:rPr lang="en-US" sz="1600" baseline="0" dirty="0" smtClean="0">
                          <a:effectLst/>
                        </a:rPr>
                        <a:t> designing and offering industry trainings</a:t>
                      </a:r>
                      <a:endParaRPr lang="en-US" sz="1600" dirty="0" smtClean="0">
                        <a:effectLst/>
                      </a:endParaRP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Faculty</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should be trained to design and offer </a:t>
                      </a:r>
                      <a:r>
                        <a:rPr lang="en-US" sz="1600" baseline="0" dirty="0" err="1" smtClean="0">
                          <a:effectLst/>
                          <a:latin typeface="Calibri" panose="020F0502020204030204" pitchFamily="34" charset="0"/>
                          <a:ea typeface="Calibri" panose="020F0502020204030204" pitchFamily="34" charset="0"/>
                          <a:cs typeface="Times New Roman" panose="02020603050405020304" pitchFamily="18" charset="0"/>
                        </a:rPr>
                        <a:t>programmes</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for industry executives</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tc>
              </a:tr>
              <a:tr h="1110343">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Lack of practical exposure</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to faculty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Industry visits, industry placement</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during summer;</a:t>
                      </a:r>
                    </a:p>
                    <a:p>
                      <a:pPr marL="342900" marR="0" lvl="0" indent="-342900">
                        <a:lnSpc>
                          <a:spcPct val="107000"/>
                        </a:lnSpc>
                        <a:spcBef>
                          <a:spcPts val="0"/>
                        </a:spcBef>
                        <a:spcAft>
                          <a:spcPts val="0"/>
                        </a:spcAft>
                        <a:buFont typeface="Symbol" panose="05050102010706020507" pitchFamily="18" charset="2"/>
                        <a:buChar char=""/>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Mandatory development of cases and other teaching material.</a:t>
                      </a:r>
                    </a:p>
                    <a:p>
                      <a:pPr marL="342900" marR="0" lvl="0" indent="-342900">
                        <a:lnSpc>
                          <a:spcPct val="107000"/>
                        </a:lnSpc>
                        <a:spcBef>
                          <a:spcPts val="0"/>
                        </a:spcBef>
                        <a:spcAft>
                          <a:spcPts val="0"/>
                        </a:spcAft>
                        <a:buFont typeface="Symbol" panose="05050102010706020507" pitchFamily="18" charset="2"/>
                        <a:buChar char=""/>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Use working industry professionals as adjuncts.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tc>
              </a:tr>
              <a:tr h="1110343">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Lack of transparency</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in faculty appraisal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A transparent</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and equitable system for faculty appraisal comprising of 360 degree feedback should be in place.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410" marR="50410" marT="0" marB="0"/>
                </a:tc>
              </a:tr>
            </a:tbl>
          </a:graphicData>
        </a:graphic>
      </p:graphicFrame>
    </p:spTree>
    <p:extLst>
      <p:ext uri="{BB962C8B-B14F-4D97-AF65-F5344CB8AC3E}">
        <p14:creationId xmlns:p14="http://schemas.microsoft.com/office/powerpoint/2010/main" val="26974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28650" y="365125"/>
            <a:ext cx="7886700" cy="930275"/>
          </a:xfrm>
        </p:spPr>
        <p:txBody>
          <a:bodyPr/>
          <a:lstStyle/>
          <a:p>
            <a:r>
              <a:rPr lang="en-US" smtClean="0"/>
              <a:t>Proformae 5: Research and Development</a:t>
            </a:r>
          </a:p>
        </p:txBody>
      </p:sp>
      <p:sp>
        <p:nvSpPr>
          <p:cNvPr id="24579" name="Slide Number Placeholder 2"/>
          <p:cNvSpPr>
            <a:spLocks noGrp="1"/>
          </p:cNvSpPr>
          <p:nvPr>
            <p:ph type="sldNum" sz="quarter" idx="12"/>
          </p:nvPr>
        </p:nvSpPr>
        <p:spPr bwMode="auto">
          <a:noFill/>
          <a:ln>
            <a:miter lim="800000"/>
            <a:headEnd/>
            <a:tailEnd/>
          </a:ln>
        </p:spPr>
        <p:txBody>
          <a:bodyPr/>
          <a:lstStyle/>
          <a:p>
            <a:fld id="{5143423E-EDFB-4457-9DCE-4B42DD9EEA73}" type="slidenum">
              <a:rPr lang="en-US" altLang="en-US"/>
              <a:pPr/>
              <a:t>26</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41377177"/>
              </p:ext>
            </p:extLst>
          </p:nvPr>
        </p:nvGraphicFramePr>
        <p:xfrm>
          <a:off x="539750" y="1371600"/>
          <a:ext cx="8147050" cy="5251006"/>
        </p:xfrm>
        <a:graphic>
          <a:graphicData uri="http://schemas.openxmlformats.org/drawingml/2006/table">
            <a:tbl>
              <a:tblPr firstRow="1" firstCol="1" bandRow="1">
                <a:tableStyleId>{2A488322-F2BA-4B5B-9748-0D474271808F}</a:tableStyleId>
              </a:tblPr>
              <a:tblGrid>
                <a:gridCol w="2203450"/>
                <a:gridCol w="5943600"/>
              </a:tblGrid>
              <a:tr h="219514">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2071430">
                <a:tc>
                  <a:txBody>
                    <a:bodyPr/>
                    <a:lstStyle/>
                    <a:p>
                      <a:pPr marL="0" marR="0">
                        <a:lnSpc>
                          <a:spcPct val="107000"/>
                        </a:lnSpc>
                        <a:spcBef>
                          <a:spcPts val="0"/>
                        </a:spcBef>
                        <a:spcAft>
                          <a:spcPts val="0"/>
                        </a:spcAft>
                      </a:pP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Lack of a research strategy / plan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effectLst/>
                        </a:rPr>
                        <a:t>Schools usually do not have a clear research policy. Even the term “research” is used interchangeably with “consulting project”. No clear definition of research thus keeps </a:t>
                      </a:r>
                      <a:r>
                        <a:rPr lang="en-US" sz="1600" dirty="0" smtClean="0">
                          <a:effectLst/>
                        </a:rPr>
                        <a:t>schools’ </a:t>
                      </a:r>
                      <a:r>
                        <a:rPr lang="en-US" sz="1600" dirty="0">
                          <a:effectLst/>
                        </a:rPr>
                        <a:t>efforts haphazard </a:t>
                      </a:r>
                      <a:r>
                        <a:rPr lang="en-US" sz="1600" dirty="0" smtClean="0">
                          <a:effectLst/>
                        </a:rPr>
                        <a:t>without </a:t>
                      </a:r>
                      <a:r>
                        <a:rPr lang="en-US" sz="1600" dirty="0">
                          <a:effectLst/>
                        </a:rPr>
                        <a:t>a focus or direction</a:t>
                      </a:r>
                      <a:r>
                        <a:rPr lang="en-US" sz="1600" dirty="0" smtClean="0">
                          <a:effectLst/>
                        </a:rPr>
                        <a:t>.</a:t>
                      </a: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Decide what type of research “basic / theoretical” and/or “applied” is more aligned with school’s strategy. Similarly, the place of teaching material development, student projects, industry reports etc. need to be decided upon.</a:t>
                      </a:r>
                    </a:p>
                    <a:p>
                      <a:pPr marL="342900" marR="0" lvl="0" indent="-342900" algn="l" defTabSz="6858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A detailed research strategy and plan consisting of strategic objectives, choices, plan and resource needs need to be developed.</a:t>
                      </a:r>
                    </a:p>
                  </a:txBody>
                  <a:tcPr marL="68580" marR="68580" marT="0" marB="0"/>
                </a:tc>
              </a:tr>
              <a:tr h="1747656">
                <a:tc>
                  <a:txBody>
                    <a:bodyPr/>
                    <a:lstStyle/>
                    <a:p>
                      <a:pPr marL="0" marR="0">
                        <a:lnSpc>
                          <a:spcPct val="107000"/>
                        </a:lnSpc>
                        <a:spcBef>
                          <a:spcPts val="0"/>
                        </a:spcBef>
                        <a:spcAft>
                          <a:spcPts val="0"/>
                        </a:spcAft>
                      </a:pPr>
                      <a:r>
                        <a:rPr lang="en-US" sz="1800" dirty="0">
                          <a:effectLst/>
                        </a:rPr>
                        <a:t>Lack of qualified and research active faculty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smtClean="0">
                          <a:effectLst/>
                        </a:rPr>
                        <a:t>Enhance</a:t>
                      </a:r>
                      <a:r>
                        <a:rPr lang="en-US" sz="1600" baseline="0" dirty="0" smtClean="0">
                          <a:effectLst/>
                        </a:rPr>
                        <a:t> faculty research capacity by organizing research workshops on the followings:</a:t>
                      </a:r>
                    </a:p>
                    <a:p>
                      <a:pPr marL="685800" marR="0" lvl="1" indent="-342900">
                        <a:lnSpc>
                          <a:spcPct val="107000"/>
                        </a:lnSpc>
                        <a:spcBef>
                          <a:spcPts val="0"/>
                        </a:spcBef>
                        <a:spcAft>
                          <a:spcPts val="0"/>
                        </a:spcAft>
                        <a:buFont typeface="Courier New" charset="0"/>
                        <a:buChar char="o"/>
                      </a:pPr>
                      <a:r>
                        <a:rPr lang="en-US" sz="1600" baseline="0" dirty="0" smtClean="0">
                          <a:effectLst/>
                        </a:rPr>
                        <a:t>Research methods</a:t>
                      </a:r>
                    </a:p>
                    <a:p>
                      <a:pPr marL="685800" marR="0" lvl="1" indent="-342900">
                        <a:lnSpc>
                          <a:spcPct val="107000"/>
                        </a:lnSpc>
                        <a:spcBef>
                          <a:spcPts val="0"/>
                        </a:spcBef>
                        <a:spcAft>
                          <a:spcPts val="0"/>
                        </a:spcAft>
                        <a:buFont typeface="Courier New" charset="0"/>
                        <a:buChar char="o"/>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Research methodology</a:t>
                      </a:r>
                    </a:p>
                    <a:p>
                      <a:pPr marL="685800" marR="0" lvl="1" indent="-342900">
                        <a:lnSpc>
                          <a:spcPct val="107000"/>
                        </a:lnSpc>
                        <a:spcBef>
                          <a:spcPts val="0"/>
                        </a:spcBef>
                        <a:spcAft>
                          <a:spcPts val="0"/>
                        </a:spcAft>
                        <a:buFont typeface="Courier New" charset="0"/>
                        <a:buChar char="o"/>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Research seminars</a:t>
                      </a:r>
                    </a:p>
                    <a:p>
                      <a:pPr marL="685800" marR="0" lvl="1" indent="-342900">
                        <a:lnSpc>
                          <a:spcPct val="107000"/>
                        </a:lnSpc>
                        <a:spcBef>
                          <a:spcPts val="0"/>
                        </a:spcBef>
                        <a:spcAft>
                          <a:spcPts val="0"/>
                        </a:spcAft>
                        <a:buFont typeface="Courier New" charset="0"/>
                        <a:buChar char="o"/>
                      </a:pP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Brown bag series</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ct val="150000"/>
                        <a:buFont typeface="Arial" charset="0"/>
                        <a:buChar char="•"/>
                      </a:pPr>
                      <a:r>
                        <a:rPr lang="en-US" sz="1600" dirty="0" smtClean="0">
                          <a:effectLst/>
                        </a:rPr>
                        <a:t>Give incentives for</a:t>
                      </a:r>
                      <a:r>
                        <a:rPr lang="en-US" sz="1600" baseline="0" dirty="0" smtClean="0">
                          <a:effectLst/>
                        </a:rPr>
                        <a:t> collaborative research between experienced and novice researchers.</a:t>
                      </a:r>
                      <a:endPar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28650" y="365125"/>
            <a:ext cx="7886700" cy="930275"/>
          </a:xfrm>
        </p:spPr>
        <p:txBody>
          <a:bodyPr/>
          <a:lstStyle/>
          <a:p>
            <a:r>
              <a:rPr lang="en-US" smtClean="0"/>
              <a:t>Proformae 5: Research and Development</a:t>
            </a:r>
          </a:p>
        </p:txBody>
      </p:sp>
      <p:sp>
        <p:nvSpPr>
          <p:cNvPr id="24579" name="Slide Number Placeholder 2"/>
          <p:cNvSpPr>
            <a:spLocks noGrp="1"/>
          </p:cNvSpPr>
          <p:nvPr>
            <p:ph type="sldNum" sz="quarter" idx="12"/>
          </p:nvPr>
        </p:nvSpPr>
        <p:spPr bwMode="auto">
          <a:noFill/>
          <a:ln>
            <a:miter lim="800000"/>
            <a:headEnd/>
            <a:tailEnd/>
          </a:ln>
        </p:spPr>
        <p:txBody>
          <a:bodyPr/>
          <a:lstStyle/>
          <a:p>
            <a:fld id="{5143423E-EDFB-4457-9DCE-4B42DD9EEA73}" type="slidenum">
              <a:rPr lang="en-US" altLang="en-US"/>
              <a:pPr/>
              <a:t>27</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1970667411"/>
              </p:ext>
            </p:extLst>
          </p:nvPr>
        </p:nvGraphicFramePr>
        <p:xfrm>
          <a:off x="539750" y="1371600"/>
          <a:ext cx="8147050" cy="4267201"/>
        </p:xfrm>
        <a:graphic>
          <a:graphicData uri="http://schemas.openxmlformats.org/drawingml/2006/table">
            <a:tbl>
              <a:tblPr firstRow="1" firstCol="1" bandRow="1">
                <a:tableStyleId>{2A488322-F2BA-4B5B-9748-0D474271808F}</a:tableStyleId>
              </a:tblPr>
              <a:tblGrid>
                <a:gridCol w="2203450"/>
                <a:gridCol w="5943600"/>
              </a:tblGrid>
              <a:tr h="317335">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620595">
                <a:tc>
                  <a:txBody>
                    <a:bodyPr/>
                    <a:lstStyle/>
                    <a:p>
                      <a:pPr marL="0" marR="0">
                        <a:lnSpc>
                          <a:spcPct val="107000"/>
                        </a:lnSpc>
                        <a:spcBef>
                          <a:spcPts val="0"/>
                        </a:spcBef>
                        <a:spcAft>
                          <a:spcPts val="0"/>
                        </a:spcAft>
                      </a:pPr>
                      <a:r>
                        <a:rPr lang="en-US" sz="1800" dirty="0">
                          <a:effectLst/>
                        </a:rPr>
                        <a:t>Lack of time for research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Provide</a:t>
                      </a:r>
                      <a:r>
                        <a:rPr lang="en-US" sz="1800" baseline="0" dirty="0" smtClean="0">
                          <a:effectLst/>
                        </a:rPr>
                        <a:t> relief for producing research output.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55265">
                <a:tc>
                  <a:txBody>
                    <a:bodyPr/>
                    <a:lstStyle/>
                    <a:p>
                      <a:pPr marL="0" marR="0">
                        <a:lnSpc>
                          <a:spcPct val="107000"/>
                        </a:lnSpc>
                        <a:spcBef>
                          <a:spcPts val="0"/>
                        </a:spcBef>
                        <a:spcAft>
                          <a:spcPts val="0"/>
                        </a:spcAft>
                      </a:pPr>
                      <a:r>
                        <a:rPr lang="en-US" sz="1800" dirty="0">
                          <a:effectLst/>
                        </a:rPr>
                        <a:t>Lack of funds for research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rPr>
                        <a:t>Funds available to R&amp;D and research</a:t>
                      </a:r>
                      <a:r>
                        <a:rPr lang="en-US" sz="1800" baseline="0" dirty="0" smtClean="0">
                          <a:effectLst/>
                        </a:rPr>
                        <a:t> output should be aligned with research strategy.</a:t>
                      </a:r>
                    </a:p>
                    <a:p>
                      <a:pPr marL="342900" marR="0" lvl="0" indent="-342900">
                        <a:lnSpc>
                          <a:spcPct val="107000"/>
                        </a:lnSpc>
                        <a:spcBef>
                          <a:spcPts val="0"/>
                        </a:spcBef>
                        <a:spcAft>
                          <a:spcPts val="0"/>
                        </a:spcAft>
                        <a:buFont typeface="Symbol" panose="05050102010706020507" pitchFamily="18" charset="2"/>
                        <a:buChar char=""/>
                      </a:pP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Seek research proposals from faculty and grant funds to successful proposals for conducting research.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55265">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Special interest groups of research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Special</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interest groups comprising of faculty members who have research interests in same subject area or industry can be formed to encourage collaborative research.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18741">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Link</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ing R&amp;D output with student learning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Ways</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and means need to be explored for taking research output to classroom for student learning.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42129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28650" y="365125"/>
            <a:ext cx="7886700" cy="930275"/>
          </a:xfrm>
        </p:spPr>
        <p:txBody>
          <a:bodyPr/>
          <a:lstStyle/>
          <a:p>
            <a:r>
              <a:rPr lang="en-US" dirty="0" err="1" smtClean="0"/>
              <a:t>Proformae</a:t>
            </a:r>
            <a:r>
              <a:rPr lang="en-US" dirty="0" smtClean="0"/>
              <a:t> 6: Social Responsibility</a:t>
            </a:r>
          </a:p>
        </p:txBody>
      </p:sp>
      <p:sp>
        <p:nvSpPr>
          <p:cNvPr id="24579" name="Slide Number Placeholder 2"/>
          <p:cNvSpPr>
            <a:spLocks noGrp="1"/>
          </p:cNvSpPr>
          <p:nvPr>
            <p:ph type="sldNum" sz="quarter" idx="12"/>
          </p:nvPr>
        </p:nvSpPr>
        <p:spPr bwMode="auto">
          <a:noFill/>
          <a:ln>
            <a:miter lim="800000"/>
            <a:headEnd/>
            <a:tailEnd/>
          </a:ln>
        </p:spPr>
        <p:txBody>
          <a:bodyPr/>
          <a:lstStyle/>
          <a:p>
            <a:fld id="{5143423E-EDFB-4457-9DCE-4B42DD9EEA73}" type="slidenum">
              <a:rPr lang="en-US" altLang="en-US"/>
              <a:pPr/>
              <a:t>28</a:t>
            </a:fld>
            <a:endParaRPr lang="en-US" altLang="en-US" dirty="0"/>
          </a:p>
        </p:txBody>
      </p:sp>
      <p:graphicFrame>
        <p:nvGraphicFramePr>
          <p:cNvPr id="4" name="Table 3"/>
          <p:cNvGraphicFramePr>
            <a:graphicFrameLocks noGrp="1"/>
          </p:cNvGraphicFramePr>
          <p:nvPr>
            <p:extLst>
              <p:ext uri="{D42A27DB-BD31-4B8C-83A1-F6EECF244321}">
                <p14:modId xmlns:p14="http://schemas.microsoft.com/office/powerpoint/2010/main" val="18434535"/>
              </p:ext>
            </p:extLst>
          </p:nvPr>
        </p:nvGraphicFramePr>
        <p:xfrm>
          <a:off x="539750" y="1371600"/>
          <a:ext cx="8147050" cy="4572000"/>
        </p:xfrm>
        <a:graphic>
          <a:graphicData uri="http://schemas.openxmlformats.org/drawingml/2006/table">
            <a:tbl>
              <a:tblPr firstRow="1" firstCol="1" bandRow="1">
                <a:tableStyleId>{2A488322-F2BA-4B5B-9748-0D474271808F}</a:tableStyleId>
              </a:tblPr>
              <a:tblGrid>
                <a:gridCol w="2203450"/>
                <a:gridCol w="5943600"/>
              </a:tblGrid>
              <a:tr h="340002">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3459072">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Lack</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of strategy to engage with social sector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Develop</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a coherent strategy of how the school should engage with social sector and in what capacity. This should include: type of specializations (industries) and activities to engage in given the geographical context of the school. As examples, the schools can engage in:</a:t>
                      </a:r>
                    </a:p>
                    <a:p>
                      <a:pPr marL="685800" marR="0" lvl="1" indent="-342900">
                        <a:lnSpc>
                          <a:spcPct val="107000"/>
                        </a:lnSpc>
                        <a:spcBef>
                          <a:spcPts val="0"/>
                        </a:spcBef>
                        <a:spcAft>
                          <a:spcPts val="0"/>
                        </a:spcAft>
                        <a:buFont typeface="Courier New" charset="0"/>
                        <a:buChar char="o"/>
                      </a:pP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Social sector specific research and development activities</a:t>
                      </a:r>
                    </a:p>
                    <a:p>
                      <a:pPr marL="685800" marR="0" lvl="1" indent="-342900">
                        <a:lnSpc>
                          <a:spcPct val="107000"/>
                        </a:lnSpc>
                        <a:spcBef>
                          <a:spcPts val="0"/>
                        </a:spcBef>
                        <a:spcAft>
                          <a:spcPts val="0"/>
                        </a:spcAft>
                        <a:buFont typeface="Courier New" charset="0"/>
                        <a:buChar char="o"/>
                      </a:pP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Student projects, free consulting and trainings for capacity development</a:t>
                      </a:r>
                    </a:p>
                    <a:p>
                      <a:pPr marL="685800" marR="0" lvl="1" indent="-342900">
                        <a:lnSpc>
                          <a:spcPct val="107000"/>
                        </a:lnSpc>
                        <a:spcBef>
                          <a:spcPts val="0"/>
                        </a:spcBef>
                        <a:spcAft>
                          <a:spcPts val="0"/>
                        </a:spcAft>
                        <a:buFont typeface="Courier New" charset="0"/>
                        <a:buChar char="o"/>
                      </a:pP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Annual social development campaigns</a:t>
                      </a:r>
                    </a:p>
                    <a:p>
                      <a:pPr marL="685800" marR="0" lvl="1" indent="-342900">
                        <a:lnSpc>
                          <a:spcPct val="107000"/>
                        </a:lnSpc>
                        <a:spcBef>
                          <a:spcPts val="0"/>
                        </a:spcBef>
                        <a:spcAft>
                          <a:spcPts val="0"/>
                        </a:spcAft>
                        <a:buFont typeface="Courier New" charset="0"/>
                        <a:buChar char="o"/>
                      </a:pP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Mandatory courses in degree </a:t>
                      </a:r>
                      <a:r>
                        <a:rPr lang="en-US" sz="1800" baseline="0" dirty="0" err="1" smtClean="0">
                          <a:effectLst/>
                          <a:latin typeface="Calibri" panose="020F0502020204030204" pitchFamily="34" charset="0"/>
                          <a:ea typeface="Calibri" panose="020F0502020204030204" pitchFamily="34" charset="0"/>
                          <a:cs typeface="Times New Roman" panose="02020603050405020304" pitchFamily="18" charset="0"/>
                        </a:rPr>
                        <a:t>programmes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72926">
                <a:tc>
                  <a:txBody>
                    <a:bodyPr/>
                    <a:lstStyle/>
                    <a:p>
                      <a:pPr marL="0" marR="0">
                        <a:lnSpc>
                          <a:spcPct val="107000"/>
                        </a:lnSpc>
                        <a:spcBef>
                          <a:spcPts val="0"/>
                        </a:spcBef>
                        <a:spcAft>
                          <a:spcPts val="0"/>
                        </a:spcAft>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Support for internal employees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The</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schools need to institute systems to support internal employees and monitor their satisfaction levels.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668889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28650" y="365125"/>
            <a:ext cx="7886700" cy="701675"/>
          </a:xfrm>
        </p:spPr>
        <p:txBody>
          <a:bodyPr/>
          <a:lstStyle/>
          <a:p>
            <a:r>
              <a:rPr lang="en-US" smtClean="0"/>
              <a:t>Proformae 7: Resources</a:t>
            </a:r>
          </a:p>
        </p:txBody>
      </p:sp>
      <p:sp>
        <p:nvSpPr>
          <p:cNvPr id="25603" name="Slide Number Placeholder 2"/>
          <p:cNvSpPr>
            <a:spLocks noGrp="1"/>
          </p:cNvSpPr>
          <p:nvPr>
            <p:ph type="sldNum" sz="quarter" idx="12"/>
          </p:nvPr>
        </p:nvSpPr>
        <p:spPr bwMode="auto">
          <a:noFill/>
          <a:ln>
            <a:miter lim="800000"/>
            <a:headEnd/>
            <a:tailEnd/>
          </a:ln>
        </p:spPr>
        <p:txBody>
          <a:bodyPr/>
          <a:lstStyle/>
          <a:p>
            <a:fld id="{2D53D013-A2D0-4553-A9D9-7180F15AF524}" type="slidenum">
              <a:rPr lang="en-US" altLang="en-US"/>
              <a:pPr/>
              <a:t>29</a:t>
            </a:fld>
            <a:endParaRPr lang="en-US" altLang="en-US"/>
          </a:p>
        </p:txBody>
      </p:sp>
      <p:graphicFrame>
        <p:nvGraphicFramePr>
          <p:cNvPr id="5" name="Table 4"/>
          <p:cNvGraphicFramePr>
            <a:graphicFrameLocks noGrp="1"/>
          </p:cNvGraphicFramePr>
          <p:nvPr/>
        </p:nvGraphicFramePr>
        <p:xfrm>
          <a:off x="552450" y="1219200"/>
          <a:ext cx="8134350" cy="1524000"/>
        </p:xfrm>
        <a:graphic>
          <a:graphicData uri="http://schemas.openxmlformats.org/drawingml/2006/table">
            <a:tbl>
              <a:tblPr firstRow="1" firstCol="1" bandRow="1">
                <a:tableStyleId>{2A488322-F2BA-4B5B-9748-0D474271808F}</a:tableStyleId>
              </a:tblPr>
              <a:tblGrid>
                <a:gridCol w="2114550"/>
                <a:gridCol w="6019800"/>
              </a:tblGrid>
              <a:tr h="304801">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1219199">
                <a:tc>
                  <a:txBody>
                    <a:bodyPr/>
                    <a:lstStyle/>
                    <a:p>
                      <a:pPr marL="0" marR="0">
                        <a:lnSpc>
                          <a:spcPct val="107000"/>
                        </a:lnSpc>
                        <a:spcBef>
                          <a:spcPts val="0"/>
                        </a:spcBef>
                        <a:spcAft>
                          <a:spcPts val="0"/>
                        </a:spcAft>
                      </a:pPr>
                      <a:r>
                        <a:rPr lang="en-US" sz="1800" dirty="0">
                          <a:effectLst/>
                        </a:rPr>
                        <a:t>Insufficient computer lab and library resources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rPr>
                        <a:t>There are stipulated requirements for the sufficiency of such resources in the NBEAC standards that need to be met. Besides, the quality of these resources should be kept up to the mark.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25612" name="Title 1"/>
          <p:cNvSpPr txBox="1">
            <a:spLocks/>
          </p:cNvSpPr>
          <p:nvPr/>
        </p:nvSpPr>
        <p:spPr bwMode="auto">
          <a:xfrm>
            <a:off x="676275" y="3276600"/>
            <a:ext cx="7886700" cy="701675"/>
          </a:xfrm>
          <a:prstGeom prst="rect">
            <a:avLst/>
          </a:prstGeom>
          <a:noFill/>
          <a:ln w="9525">
            <a:noFill/>
            <a:miter lim="800000"/>
            <a:headEnd/>
            <a:tailEnd/>
          </a:ln>
        </p:spPr>
        <p:txBody>
          <a:bodyPr anchor="ctr"/>
          <a:lstStyle/>
          <a:p>
            <a:pPr defTabSz="685800">
              <a:lnSpc>
                <a:spcPct val="90000"/>
              </a:lnSpc>
            </a:pPr>
            <a:r>
              <a:rPr lang="en-US" sz="3300" dirty="0" err="1">
                <a:latin typeface="Calibri Light" pitchFamily="34" charset="0"/>
              </a:rPr>
              <a:t>Proformae</a:t>
            </a:r>
            <a:r>
              <a:rPr lang="en-US" sz="3300" dirty="0">
                <a:latin typeface="Calibri Light" pitchFamily="34" charset="0"/>
              </a:rPr>
              <a:t> 8: Student placement and external linkages</a:t>
            </a:r>
          </a:p>
        </p:txBody>
      </p:sp>
      <p:graphicFrame>
        <p:nvGraphicFramePr>
          <p:cNvPr id="7" name="Table 6"/>
          <p:cNvGraphicFramePr>
            <a:graphicFrameLocks noGrp="1"/>
          </p:cNvGraphicFramePr>
          <p:nvPr/>
        </p:nvGraphicFramePr>
        <p:xfrm>
          <a:off x="552450" y="4224338"/>
          <a:ext cx="8134350" cy="1978433"/>
        </p:xfrm>
        <a:graphic>
          <a:graphicData uri="http://schemas.openxmlformats.org/drawingml/2006/table">
            <a:tbl>
              <a:tblPr firstRow="1" firstCol="1" bandRow="1">
                <a:tableStyleId>{2A488322-F2BA-4B5B-9748-0D474271808F}</a:tableStyleId>
              </a:tblPr>
              <a:tblGrid>
                <a:gridCol w="2114550"/>
                <a:gridCol w="6019800"/>
              </a:tblGrid>
              <a:tr h="187124">
                <a:tc>
                  <a:txBody>
                    <a:bodyPr/>
                    <a:lstStyle/>
                    <a:p>
                      <a:pPr marL="0" marR="0">
                        <a:lnSpc>
                          <a:spcPct val="107000"/>
                        </a:lnSpc>
                        <a:spcBef>
                          <a:spcPts val="0"/>
                        </a:spcBef>
                        <a:spcAft>
                          <a:spcPts val="0"/>
                        </a:spcAft>
                      </a:pPr>
                      <a:r>
                        <a:rPr lang="en-US" sz="1800" dirty="0">
                          <a:effectLst/>
                        </a:rPr>
                        <a:t>Challenges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0" marR="0">
                        <a:lnSpc>
                          <a:spcPct val="107000"/>
                        </a:lnSpc>
                        <a:spcBef>
                          <a:spcPts val="0"/>
                        </a:spcBef>
                        <a:spcAft>
                          <a:spcPts val="0"/>
                        </a:spcAft>
                      </a:pPr>
                      <a:r>
                        <a:rPr lang="en-US" sz="1800" dirty="0">
                          <a:effectLst/>
                        </a:rPr>
                        <a:t>Solution Strategies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r>
              <a:tr h="1684936">
                <a:tc>
                  <a:txBody>
                    <a:bodyPr/>
                    <a:lstStyle/>
                    <a:p>
                      <a:pPr marL="0" marR="0">
                        <a:lnSpc>
                          <a:spcPct val="107000"/>
                        </a:lnSpc>
                        <a:spcBef>
                          <a:spcPts val="0"/>
                        </a:spcBef>
                        <a:spcAft>
                          <a:spcPts val="0"/>
                        </a:spcAft>
                      </a:pPr>
                      <a:r>
                        <a:rPr lang="en-US" sz="1800" dirty="0">
                          <a:effectLst/>
                        </a:rPr>
                        <a:t>Lack of national and international academic linkages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9658F"/>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rPr>
                        <a:t>First national and then international linkages can be developed for various purposes such as academics (student exchange, guest speakers, student competitions etc.), research (joint research and publications), training and development.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Title 1"/>
          <p:cNvSpPr>
            <a:spLocks noGrp="1"/>
          </p:cNvSpPr>
          <p:nvPr>
            <p:ph type="ctrTitle"/>
          </p:nvPr>
        </p:nvSpPr>
        <p:spPr>
          <a:xfrm>
            <a:off x="304800" y="304800"/>
            <a:ext cx="8458200" cy="533400"/>
          </a:xfrm>
        </p:spPr>
        <p:txBody>
          <a:bodyPr/>
          <a:lstStyle/>
          <a:p>
            <a:pPr eaLnBrk="1" hangingPunct="1"/>
            <a:r>
              <a:rPr lang="en-US" altLang="en-US" sz="3200" smtClean="0">
                <a:latin typeface="Arial" charset="0"/>
                <a:cs typeface="Arial" charset="0"/>
              </a:rPr>
              <a:t>NBEAC: An Overview</a:t>
            </a:r>
            <a:endParaRPr lang="en-SG" altLang="en-US" sz="3200" smtClean="0">
              <a:latin typeface="Arial" charset="0"/>
              <a:cs typeface="Arial" charset="0"/>
            </a:endParaRPr>
          </a:p>
        </p:txBody>
      </p:sp>
      <p:sp>
        <p:nvSpPr>
          <p:cNvPr id="8195" name="Subtitle 2"/>
          <p:cNvSpPr>
            <a:spLocks noGrp="1"/>
          </p:cNvSpPr>
          <p:nvPr>
            <p:ph type="subTitle" idx="1"/>
          </p:nvPr>
        </p:nvSpPr>
        <p:spPr>
          <a:xfrm>
            <a:off x="550863" y="806450"/>
            <a:ext cx="8229600" cy="5581650"/>
          </a:xfrm>
        </p:spPr>
        <p:txBody>
          <a:bodyPr/>
          <a:lstStyle/>
          <a:p>
            <a:pPr algn="l">
              <a:lnSpc>
                <a:spcPct val="100000"/>
              </a:lnSpc>
              <a:spcBef>
                <a:spcPts val="0"/>
              </a:spcBef>
              <a:buFont typeface="Arial" panose="020B0604020202020204" pitchFamily="34" charset="0"/>
              <a:buNone/>
              <a:defRPr/>
            </a:pPr>
            <a:r>
              <a:rPr lang="en-US" sz="2400" b="1" dirty="0" smtClean="0">
                <a:solidFill>
                  <a:srgbClr val="0070C0"/>
                </a:solidFill>
              </a:rPr>
              <a:t>What </a:t>
            </a:r>
            <a:r>
              <a:rPr lang="en-US" sz="2400" b="1" dirty="0">
                <a:solidFill>
                  <a:srgbClr val="0070C0"/>
                </a:solidFill>
              </a:rPr>
              <a:t>is NBEAC?</a:t>
            </a:r>
          </a:p>
          <a:p>
            <a:pPr marL="342900" indent="-342900" algn="l">
              <a:lnSpc>
                <a:spcPct val="100000"/>
              </a:lnSpc>
              <a:spcBef>
                <a:spcPts val="0"/>
              </a:spcBef>
              <a:buFont typeface="Wingdings" panose="05000000000000000000" pitchFamily="2" charset="2"/>
              <a:buChar char="§"/>
              <a:defRPr/>
            </a:pPr>
            <a:r>
              <a:rPr lang="en-US" sz="2400" dirty="0"/>
              <a:t>Nationally and Internationally recognized body for Higher Education Accreditation of Business </a:t>
            </a:r>
            <a:r>
              <a:rPr lang="en-US" sz="2400" dirty="0" smtClean="0"/>
              <a:t>Degree Programs</a:t>
            </a:r>
          </a:p>
          <a:p>
            <a:pPr marL="342900" indent="-342900" algn="l">
              <a:lnSpc>
                <a:spcPct val="100000"/>
              </a:lnSpc>
              <a:spcBef>
                <a:spcPts val="0"/>
              </a:spcBef>
              <a:buFont typeface="Wingdings" panose="05000000000000000000" pitchFamily="2" charset="2"/>
              <a:buChar char="§"/>
              <a:defRPr/>
            </a:pPr>
            <a:r>
              <a:rPr lang="en-US" sz="2400" dirty="0" smtClean="0"/>
              <a:t>Accreditation </a:t>
            </a:r>
            <a:r>
              <a:rPr lang="en-US" sz="2400" dirty="0"/>
              <a:t>through NBEAC will mark the highest standard in business education in Pakistan.</a:t>
            </a:r>
          </a:p>
          <a:p>
            <a:pPr algn="l">
              <a:lnSpc>
                <a:spcPct val="100000"/>
              </a:lnSpc>
              <a:spcBef>
                <a:spcPts val="0"/>
              </a:spcBef>
              <a:buFont typeface="Arial" panose="020B0604020202020204" pitchFamily="34" charset="0"/>
              <a:buNone/>
              <a:defRPr/>
            </a:pPr>
            <a:r>
              <a:rPr lang="en-US" sz="2400" b="1" dirty="0">
                <a:solidFill>
                  <a:srgbClr val="0070C0"/>
                </a:solidFill>
              </a:rPr>
              <a:t>When was NBEAC Established?</a:t>
            </a:r>
          </a:p>
          <a:p>
            <a:pPr marL="342900" indent="-342900" algn="l">
              <a:lnSpc>
                <a:spcPct val="100000"/>
              </a:lnSpc>
              <a:spcBef>
                <a:spcPts val="0"/>
              </a:spcBef>
              <a:spcAft>
                <a:spcPts val="1200"/>
              </a:spcAft>
              <a:buFont typeface="Arial" panose="020B0604020202020204" pitchFamily="34" charset="0"/>
              <a:buChar char="•"/>
              <a:defRPr/>
            </a:pPr>
            <a:r>
              <a:rPr lang="en-US" sz="2400" dirty="0"/>
              <a:t>NBEAC was Established by Higher Education Commission (HEC) in March, 2007. </a:t>
            </a:r>
            <a:endParaRPr lang="en-US" sz="2400" b="1" dirty="0">
              <a:solidFill>
                <a:srgbClr val="0070C0"/>
              </a:solidFill>
            </a:endParaRPr>
          </a:p>
          <a:p>
            <a:pPr algn="l">
              <a:lnSpc>
                <a:spcPct val="100000"/>
              </a:lnSpc>
              <a:spcBef>
                <a:spcPts val="0"/>
              </a:spcBef>
              <a:buFont typeface="Arial" panose="020B0604020202020204" pitchFamily="34" charset="0"/>
              <a:buNone/>
              <a:defRPr/>
            </a:pPr>
            <a:r>
              <a:rPr lang="en-US" sz="2400" b="1" dirty="0">
                <a:solidFill>
                  <a:srgbClr val="0070C0"/>
                </a:solidFill>
              </a:rPr>
              <a:t>How will NBEAC facilitate Business Schools?</a:t>
            </a:r>
          </a:p>
          <a:p>
            <a:pPr marL="342900" indent="-342900" algn="l">
              <a:lnSpc>
                <a:spcPct val="100000"/>
              </a:lnSpc>
              <a:spcBef>
                <a:spcPts val="0"/>
              </a:spcBef>
              <a:buFont typeface="Arial" panose="020B0604020202020204" pitchFamily="34" charset="0"/>
              <a:buChar char="•"/>
              <a:defRPr/>
            </a:pPr>
            <a:r>
              <a:rPr lang="en-US" sz="2400" dirty="0"/>
              <a:t>Through Accreditation process</a:t>
            </a:r>
            <a:endParaRPr lang="en-US" sz="2400" b="1" i="1" dirty="0"/>
          </a:p>
          <a:p>
            <a:pPr marL="342900" indent="-342900" algn="l">
              <a:lnSpc>
                <a:spcPct val="100000"/>
              </a:lnSpc>
              <a:spcBef>
                <a:spcPts val="0"/>
              </a:spcBef>
              <a:spcAft>
                <a:spcPts val="1200"/>
              </a:spcAft>
              <a:buFont typeface="Arial" panose="020B0604020202020204" pitchFamily="34" charset="0"/>
              <a:buChar char="•"/>
              <a:defRPr/>
            </a:pPr>
            <a:r>
              <a:rPr lang="en-US" sz="2400" dirty="0"/>
              <a:t>Through mentoring process i.e. Pre Eligibility </a:t>
            </a:r>
            <a:r>
              <a:rPr lang="en-US" sz="2400" dirty="0" smtClean="0"/>
              <a:t>Mentorship (</a:t>
            </a:r>
            <a:r>
              <a:rPr lang="en-US" sz="2400" dirty="0"/>
              <a:t>before datasheet submission) and Pre Review </a:t>
            </a:r>
            <a:r>
              <a:rPr lang="en-US" sz="2400" dirty="0" smtClean="0"/>
              <a:t>Mentorship (</a:t>
            </a:r>
            <a:r>
              <a:rPr lang="en-US" sz="2400" dirty="0"/>
              <a:t>before SAR submission)</a:t>
            </a:r>
          </a:p>
          <a:p>
            <a:pPr algn="just" eaLnBrk="1" hangingPunct="1">
              <a:buFont typeface="Arial" panose="020B0604020202020204" pitchFamily="34" charset="0"/>
              <a:buNone/>
              <a:defRPr/>
            </a:pPr>
            <a:endParaRPr lang="en-SG" altLang="en-US" sz="2000" i="1" dirty="0" smtClean="0">
              <a:latin typeface="Arial" panose="020B0604020202020204" pitchFamily="34" charset="0"/>
              <a:cs typeface="Arial" panose="020B0604020202020204" pitchFamily="34" charset="0"/>
            </a:endParaRPr>
          </a:p>
        </p:txBody>
      </p:sp>
      <p:sp>
        <p:nvSpPr>
          <p:cNvPr id="4100" name="Slide Number Placeholder 1"/>
          <p:cNvSpPr>
            <a:spLocks noGrp="1"/>
          </p:cNvSpPr>
          <p:nvPr>
            <p:ph type="sldNum" sz="quarter" idx="12"/>
          </p:nvPr>
        </p:nvSpPr>
        <p:spPr bwMode="auto">
          <a:noFill/>
          <a:ln>
            <a:miter lim="800000"/>
            <a:headEnd/>
            <a:tailEnd/>
          </a:ln>
        </p:spPr>
        <p:txBody>
          <a:bodyPr/>
          <a:lstStyle/>
          <a:p>
            <a:fld id="{B99E9BCB-0CE1-416C-B350-B4A9CF1E332F}" type="slidenum">
              <a:rPr lang="en-US" altLang="en-US" sz="1200">
                <a:latin typeface="Calibri" pitchFamily="34" charset="0"/>
              </a:rPr>
              <a:pPr/>
              <a:t>3</a:t>
            </a:fld>
            <a:endParaRPr lang="en-US" altLang="en-US" sz="120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1143000" y="2506663"/>
            <a:ext cx="6934200" cy="2370137"/>
          </a:xfrm>
          <a:prstGeom prst="rect">
            <a:avLst/>
          </a:prstGeom>
          <a:noFill/>
        </p:spPr>
        <p:txBody>
          <a:bodyPr>
            <a:spAutoFit/>
          </a:bodyPr>
          <a:lstStyle/>
          <a:p>
            <a:pPr algn="ctr" eaLnBrk="1" fontAlgn="auto" hangingPunct="1">
              <a:spcBef>
                <a:spcPts val="0"/>
              </a:spcBef>
              <a:spcAft>
                <a:spcPts val="0"/>
              </a:spcAft>
              <a:defRPr/>
            </a:pPr>
            <a:r>
              <a:rPr lang="en-US" sz="4000" dirty="0">
                <a:solidFill>
                  <a:srgbClr val="8D6490"/>
                </a:solidFill>
                <a:latin typeface="+mn-lt"/>
                <a:cs typeface="+mn-cs"/>
              </a:rPr>
              <a:t>THANK YOU</a:t>
            </a:r>
          </a:p>
          <a:p>
            <a:pPr eaLnBrk="1" fontAlgn="auto" hangingPunct="1">
              <a:spcBef>
                <a:spcPts val="0"/>
              </a:spcBef>
              <a:spcAft>
                <a:spcPts val="0"/>
              </a:spcAft>
              <a:defRPr/>
            </a:pPr>
            <a:endParaRPr lang="en-US" sz="1200" dirty="0">
              <a:solidFill>
                <a:srgbClr val="FF6204"/>
              </a:solidFill>
              <a:latin typeface="+mn-lt"/>
              <a:cs typeface="+mn-cs"/>
            </a:endParaRPr>
          </a:p>
          <a:p>
            <a:pPr eaLnBrk="1" fontAlgn="auto" hangingPunct="1">
              <a:spcBef>
                <a:spcPts val="0"/>
              </a:spcBef>
              <a:spcAft>
                <a:spcPts val="0"/>
              </a:spcAft>
              <a:defRPr/>
            </a:pPr>
            <a:endParaRPr lang="en-US" sz="1200" dirty="0">
              <a:solidFill>
                <a:srgbClr val="FF6204"/>
              </a:solidFill>
              <a:latin typeface="+mn-lt"/>
              <a:cs typeface="+mn-cs"/>
            </a:endParaRPr>
          </a:p>
          <a:p>
            <a:pPr eaLnBrk="1" fontAlgn="auto" hangingPunct="1">
              <a:spcBef>
                <a:spcPts val="0"/>
              </a:spcBef>
              <a:spcAft>
                <a:spcPts val="0"/>
              </a:spcAft>
              <a:defRPr/>
            </a:pPr>
            <a:endParaRPr lang="en-US" sz="1200" dirty="0">
              <a:solidFill>
                <a:schemeClr val="tx1">
                  <a:lumMod val="65000"/>
                  <a:lumOff val="35000"/>
                </a:schemeClr>
              </a:solidFill>
              <a:latin typeface="+mn-lt"/>
              <a:cs typeface="+mn-cs"/>
            </a:endParaRPr>
          </a:p>
          <a:p>
            <a:pPr eaLnBrk="1" fontAlgn="auto" hangingPunct="1">
              <a:spcBef>
                <a:spcPts val="0"/>
              </a:spcBef>
              <a:spcAft>
                <a:spcPts val="0"/>
              </a:spcAft>
              <a:defRPr/>
            </a:pPr>
            <a:endParaRPr lang="en-US" sz="1200" dirty="0">
              <a:solidFill>
                <a:schemeClr val="tx1">
                  <a:lumMod val="65000"/>
                  <a:lumOff val="35000"/>
                </a:schemeClr>
              </a:solidFill>
              <a:latin typeface="+mn-lt"/>
              <a:cs typeface="+mn-cs"/>
            </a:endParaRPr>
          </a:p>
          <a:p>
            <a:pPr eaLnBrk="1" fontAlgn="auto" hangingPunct="1">
              <a:spcBef>
                <a:spcPts val="0"/>
              </a:spcBef>
              <a:spcAft>
                <a:spcPts val="0"/>
              </a:spcAft>
              <a:defRPr/>
            </a:pPr>
            <a:endParaRPr lang="en-US" sz="1200" dirty="0">
              <a:solidFill>
                <a:schemeClr val="tx1">
                  <a:lumMod val="65000"/>
                  <a:lumOff val="35000"/>
                </a:schemeClr>
              </a:solidFill>
              <a:latin typeface="+mn-lt"/>
              <a:cs typeface="+mn-cs"/>
            </a:endParaRPr>
          </a:p>
          <a:p>
            <a:pPr eaLnBrk="1" fontAlgn="auto" hangingPunct="1">
              <a:spcBef>
                <a:spcPts val="0"/>
              </a:spcBef>
              <a:spcAft>
                <a:spcPts val="0"/>
              </a:spcAft>
              <a:defRPr/>
            </a:pPr>
            <a:endParaRPr lang="en-US" sz="1200" dirty="0">
              <a:solidFill>
                <a:schemeClr val="tx1">
                  <a:lumMod val="65000"/>
                  <a:lumOff val="35000"/>
                </a:schemeClr>
              </a:solidFill>
              <a:latin typeface="+mn-lt"/>
              <a:cs typeface="+mn-cs"/>
            </a:endParaRPr>
          </a:p>
          <a:p>
            <a:pPr eaLnBrk="1" fontAlgn="auto" hangingPunct="1">
              <a:spcBef>
                <a:spcPts val="0"/>
              </a:spcBef>
              <a:spcAft>
                <a:spcPts val="0"/>
              </a:spcAft>
              <a:defRPr/>
            </a:pPr>
            <a:endParaRPr lang="en-US" sz="1200" dirty="0">
              <a:solidFill>
                <a:schemeClr val="tx1">
                  <a:lumMod val="65000"/>
                  <a:lumOff val="35000"/>
                </a:schemeClr>
              </a:solidFill>
              <a:latin typeface="+mn-lt"/>
              <a:cs typeface="+mn-cs"/>
            </a:endParaRPr>
          </a:p>
          <a:p>
            <a:pPr eaLnBrk="1" fontAlgn="auto" hangingPunct="1">
              <a:spcBef>
                <a:spcPts val="0"/>
              </a:spcBef>
              <a:spcAft>
                <a:spcPts val="0"/>
              </a:spcAft>
              <a:defRPr/>
            </a:pPr>
            <a:endParaRPr lang="en-US" sz="1200" dirty="0">
              <a:solidFill>
                <a:schemeClr val="tx1">
                  <a:lumMod val="65000"/>
                  <a:lumOff val="35000"/>
                </a:schemeClr>
              </a:solidFill>
              <a:latin typeface="+mn-lt"/>
              <a:cs typeface="+mn-cs"/>
            </a:endParaRPr>
          </a:p>
          <a:p>
            <a:pPr eaLnBrk="1" fontAlgn="auto" hangingPunct="1">
              <a:spcBef>
                <a:spcPts val="0"/>
              </a:spcBef>
              <a:spcAft>
                <a:spcPts val="0"/>
              </a:spcAft>
              <a:defRPr/>
            </a:pPr>
            <a:endParaRPr lang="en-US" sz="1200" dirty="0">
              <a:solidFill>
                <a:schemeClr val="tx1">
                  <a:lumMod val="65000"/>
                  <a:lumOff val="35000"/>
                </a:schemeClr>
              </a:solidFill>
              <a:latin typeface="+mn-lt"/>
              <a:cs typeface="+mn-cs"/>
            </a:endParaRPr>
          </a:p>
        </p:txBody>
      </p:sp>
      <p:sp>
        <p:nvSpPr>
          <p:cNvPr id="26627" name="Slide Number Placeholder 1"/>
          <p:cNvSpPr>
            <a:spLocks noGrp="1"/>
          </p:cNvSpPr>
          <p:nvPr>
            <p:ph type="sldNum" sz="quarter" idx="12"/>
          </p:nvPr>
        </p:nvSpPr>
        <p:spPr bwMode="auto">
          <a:noFill/>
          <a:ln>
            <a:miter lim="800000"/>
            <a:headEnd/>
            <a:tailEnd/>
          </a:ln>
        </p:spPr>
        <p:txBody>
          <a:bodyPr/>
          <a:lstStyle/>
          <a:p>
            <a:fld id="{948F8A5E-7FC9-4BB9-B1E8-9744A4212F42}" type="slidenum">
              <a:rPr lang="en-US" altLang="en-US" sz="1200">
                <a:latin typeface="Calibri" pitchFamily="34" charset="0"/>
              </a:rPr>
              <a:pPr/>
              <a:t>30</a:t>
            </a:fld>
            <a:endParaRPr lang="en-US" altLang="en-US" sz="120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ctrTitle"/>
          </p:nvPr>
        </p:nvSpPr>
        <p:spPr>
          <a:xfrm>
            <a:off x="304800" y="304800"/>
            <a:ext cx="8458200" cy="533400"/>
          </a:xfrm>
        </p:spPr>
        <p:txBody>
          <a:bodyPr/>
          <a:lstStyle/>
          <a:p>
            <a:pPr eaLnBrk="1" hangingPunct="1"/>
            <a:r>
              <a:rPr lang="en-US" altLang="en-US" sz="3200" smtClean="0">
                <a:latin typeface="Arial" charset="0"/>
                <a:cs typeface="Arial" charset="0"/>
              </a:rPr>
              <a:t>NBEAC: An Overview contd…</a:t>
            </a:r>
            <a:endParaRPr lang="en-SG" altLang="en-US" sz="3200" smtClean="0">
              <a:latin typeface="Arial" charset="0"/>
              <a:cs typeface="Arial" charset="0"/>
            </a:endParaRPr>
          </a:p>
        </p:txBody>
      </p:sp>
      <p:sp>
        <p:nvSpPr>
          <p:cNvPr id="5123" name="Subtitle 2"/>
          <p:cNvSpPr>
            <a:spLocks noGrp="1"/>
          </p:cNvSpPr>
          <p:nvPr>
            <p:ph type="subTitle" idx="1"/>
          </p:nvPr>
        </p:nvSpPr>
        <p:spPr>
          <a:xfrm>
            <a:off x="550863" y="806450"/>
            <a:ext cx="8229600" cy="5581650"/>
          </a:xfrm>
        </p:spPr>
        <p:txBody>
          <a:bodyPr/>
          <a:lstStyle/>
          <a:p>
            <a:pPr algn="l">
              <a:lnSpc>
                <a:spcPct val="100000"/>
              </a:lnSpc>
              <a:spcBef>
                <a:spcPct val="0"/>
              </a:spcBef>
            </a:pPr>
            <a:r>
              <a:rPr lang="en-US" altLang="en-US" sz="2400" b="1" smtClean="0">
                <a:solidFill>
                  <a:srgbClr val="0070C0"/>
                </a:solidFill>
              </a:rPr>
              <a:t>Purpose</a:t>
            </a:r>
          </a:p>
          <a:p>
            <a:pPr algn="l">
              <a:lnSpc>
                <a:spcPct val="100000"/>
              </a:lnSpc>
              <a:spcBef>
                <a:spcPct val="0"/>
              </a:spcBef>
              <a:spcAft>
                <a:spcPts val="1200"/>
              </a:spcAft>
            </a:pPr>
            <a:r>
              <a:rPr lang="en-US" altLang="en-US" sz="2400" smtClean="0"/>
              <a:t>NBEAC will facilitate and enhance the quality of business education in the country through certain minimum standards.</a:t>
            </a:r>
          </a:p>
          <a:p>
            <a:pPr algn="just" eaLnBrk="1" hangingPunct="1"/>
            <a:endParaRPr lang="en-SG" altLang="en-US" sz="2000" i="1" smtClean="0">
              <a:latin typeface="Arial" charset="0"/>
              <a:cs typeface="Arial" charset="0"/>
            </a:endParaRPr>
          </a:p>
        </p:txBody>
      </p:sp>
      <p:sp>
        <p:nvSpPr>
          <p:cNvPr id="5124" name="Slide Number Placeholder 1"/>
          <p:cNvSpPr>
            <a:spLocks noGrp="1"/>
          </p:cNvSpPr>
          <p:nvPr>
            <p:ph type="sldNum" sz="quarter" idx="12"/>
          </p:nvPr>
        </p:nvSpPr>
        <p:spPr bwMode="auto">
          <a:noFill/>
          <a:ln>
            <a:miter lim="800000"/>
            <a:headEnd/>
            <a:tailEnd/>
          </a:ln>
        </p:spPr>
        <p:txBody>
          <a:bodyPr/>
          <a:lstStyle/>
          <a:p>
            <a:fld id="{C1E2DD04-1922-4D41-AAD6-753B3580A98F}" type="slidenum">
              <a:rPr lang="en-US" altLang="en-US" sz="1200">
                <a:latin typeface="Calibri" pitchFamily="34" charset="0"/>
              </a:rPr>
              <a:pPr/>
              <a:t>4</a:t>
            </a:fld>
            <a:endParaRPr lang="en-US" altLang="en-US" sz="1200">
              <a:latin typeface="Calibri" pitchFamily="34" charset="0"/>
            </a:endParaRPr>
          </a:p>
        </p:txBody>
      </p:sp>
      <p:graphicFrame>
        <p:nvGraphicFramePr>
          <p:cNvPr id="5" name="Content Placeholder 6"/>
          <p:cNvGraphicFramePr>
            <a:graphicFrameLocks/>
          </p:cNvGraphicFramePr>
          <p:nvPr/>
        </p:nvGraphicFramePr>
        <p:xfrm>
          <a:off x="1727751" y="1752600"/>
          <a:ext cx="5875824" cy="452844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534400" cy="4724400"/>
          </a:xfrm>
        </p:spPr>
        <p:txBody>
          <a:bodyPr>
            <a:noAutofit/>
          </a:bodyPr>
          <a:lstStyle/>
          <a:p>
            <a:pPr marL="0" indent="0">
              <a:lnSpc>
                <a:spcPct val="100000"/>
              </a:lnSpc>
              <a:spcBef>
                <a:spcPts val="0"/>
              </a:spcBef>
              <a:buFont typeface="Arial" panose="020B0604020202020204" pitchFamily="34" charset="0"/>
              <a:buNone/>
              <a:defRPr/>
            </a:pPr>
            <a:r>
              <a:rPr lang="en-US" sz="2400" b="1" dirty="0">
                <a:solidFill>
                  <a:srgbClr val="0070C0"/>
                </a:solidFill>
              </a:rPr>
              <a:t>Vision Statement</a:t>
            </a:r>
          </a:p>
          <a:p>
            <a:pPr>
              <a:lnSpc>
                <a:spcPct val="100000"/>
              </a:lnSpc>
              <a:spcBef>
                <a:spcPts val="0"/>
              </a:spcBef>
              <a:spcAft>
                <a:spcPts val="900"/>
              </a:spcAft>
              <a:buFont typeface="Wingdings" panose="05000000000000000000" pitchFamily="2" charset="2"/>
              <a:buChar char="§"/>
              <a:defRPr/>
            </a:pPr>
            <a:r>
              <a:rPr lang="en-US" sz="2400" b="1" i="1" dirty="0"/>
              <a:t>“Enhancing the Quality of Business Education”</a:t>
            </a:r>
          </a:p>
          <a:p>
            <a:pPr marL="0" indent="0">
              <a:lnSpc>
                <a:spcPct val="100000"/>
              </a:lnSpc>
              <a:spcBef>
                <a:spcPts val="0"/>
              </a:spcBef>
              <a:spcAft>
                <a:spcPts val="900"/>
              </a:spcAft>
              <a:buFont typeface="Arial" panose="020B0604020202020204" pitchFamily="34" charset="0"/>
              <a:buNone/>
              <a:defRPr/>
            </a:pPr>
            <a:r>
              <a:rPr lang="en-US" sz="2400" b="1" dirty="0">
                <a:solidFill>
                  <a:srgbClr val="0070C0"/>
                </a:solidFill>
              </a:rPr>
              <a:t>Mission Statement</a:t>
            </a:r>
          </a:p>
          <a:p>
            <a:pPr>
              <a:lnSpc>
                <a:spcPct val="100000"/>
              </a:lnSpc>
              <a:spcBef>
                <a:spcPts val="0"/>
              </a:spcBef>
              <a:spcAft>
                <a:spcPts val="900"/>
              </a:spcAft>
              <a:buFont typeface="Wingdings" panose="05000000000000000000" pitchFamily="2" charset="2"/>
              <a:buChar char="§"/>
              <a:defRPr/>
            </a:pPr>
            <a:r>
              <a:rPr lang="en-US" sz="2000" dirty="0"/>
              <a:t>Ensure member institutions surpass the minimum threshold requirements of accreditation of a business or business related degree program;</a:t>
            </a:r>
          </a:p>
          <a:p>
            <a:pPr>
              <a:lnSpc>
                <a:spcPct val="100000"/>
              </a:lnSpc>
              <a:spcBef>
                <a:spcPts val="0"/>
              </a:spcBef>
              <a:spcAft>
                <a:spcPts val="900"/>
              </a:spcAft>
              <a:buFont typeface="Wingdings" panose="05000000000000000000" pitchFamily="2" charset="2"/>
              <a:buChar char="§"/>
              <a:defRPr/>
            </a:pPr>
            <a:r>
              <a:rPr lang="en-US" sz="2000" dirty="0"/>
              <a:t>Provide training and support for enhancing the quality of accredited degree programs and employment prospects of graduates; and</a:t>
            </a:r>
          </a:p>
          <a:p>
            <a:pPr>
              <a:lnSpc>
                <a:spcPct val="100000"/>
              </a:lnSpc>
              <a:spcBef>
                <a:spcPts val="0"/>
              </a:spcBef>
              <a:spcAft>
                <a:spcPts val="900"/>
              </a:spcAft>
              <a:buFont typeface="Wingdings" panose="05000000000000000000" pitchFamily="2" charset="2"/>
              <a:buChar char="§"/>
              <a:defRPr/>
            </a:pPr>
            <a:r>
              <a:rPr lang="en-US" sz="2000" dirty="0"/>
              <a:t>Build capacity for the faculty, staff and administrative support of member institutions. </a:t>
            </a:r>
          </a:p>
          <a:p>
            <a:pPr>
              <a:lnSpc>
                <a:spcPct val="100000"/>
              </a:lnSpc>
              <a:spcBef>
                <a:spcPts val="0"/>
              </a:spcBef>
              <a:spcAft>
                <a:spcPts val="900"/>
              </a:spcAft>
              <a:buFont typeface="Wingdings" panose="05000000000000000000" pitchFamily="2" charset="2"/>
              <a:buChar char="§"/>
              <a:defRPr/>
            </a:pPr>
            <a:r>
              <a:rPr lang="en-US" sz="2000" dirty="0"/>
              <a:t>To ensure that all management development institutions are embarked on a journey to continuously enhance quality of their people, processes, research and programs.</a:t>
            </a:r>
          </a:p>
          <a:p>
            <a:pPr>
              <a:lnSpc>
                <a:spcPct val="100000"/>
              </a:lnSpc>
              <a:spcBef>
                <a:spcPts val="0"/>
              </a:spcBef>
              <a:spcAft>
                <a:spcPts val="900"/>
              </a:spcAft>
              <a:buFont typeface="Wingdings" panose="05000000000000000000" pitchFamily="2" charset="2"/>
              <a:buChar char="§"/>
              <a:defRPr/>
            </a:pPr>
            <a:r>
              <a:rPr lang="en-US" sz="2000" dirty="0"/>
              <a:t>To serve as a platform for mutual sharing of experiences that contribute towards enhancing the quality of management education and industry practices in the country.</a:t>
            </a:r>
          </a:p>
          <a:p>
            <a:pPr marL="0" indent="0">
              <a:lnSpc>
                <a:spcPct val="100000"/>
              </a:lnSpc>
              <a:spcBef>
                <a:spcPts val="0"/>
              </a:spcBef>
              <a:spcAft>
                <a:spcPts val="900"/>
              </a:spcAft>
              <a:buFont typeface="Arial" panose="020B0604020202020204" pitchFamily="34" charset="0"/>
              <a:buNone/>
              <a:defRPr/>
            </a:pPr>
            <a:endParaRPr lang="en-US" sz="1800" b="1" i="1" dirty="0"/>
          </a:p>
          <a:p>
            <a:pPr>
              <a:lnSpc>
                <a:spcPct val="100000"/>
              </a:lnSpc>
              <a:spcBef>
                <a:spcPts val="0"/>
              </a:spcBef>
              <a:spcAft>
                <a:spcPts val="900"/>
              </a:spcAft>
              <a:buFont typeface="Arial" panose="020B0604020202020204" pitchFamily="34" charset="0"/>
              <a:buChar char="•"/>
              <a:defRPr/>
            </a:pPr>
            <a:endParaRPr lang="en-US" sz="1800" dirty="0"/>
          </a:p>
        </p:txBody>
      </p:sp>
      <p:sp>
        <p:nvSpPr>
          <p:cNvPr id="6147" name="Title 1"/>
          <p:cNvSpPr txBox="1">
            <a:spLocks/>
          </p:cNvSpPr>
          <p:nvPr/>
        </p:nvSpPr>
        <p:spPr bwMode="auto">
          <a:xfrm>
            <a:off x="304800" y="304800"/>
            <a:ext cx="8458200" cy="533400"/>
          </a:xfrm>
          <a:prstGeom prst="rect">
            <a:avLst/>
          </a:prstGeom>
          <a:noFill/>
          <a:ln w="9525">
            <a:noFill/>
            <a:miter lim="800000"/>
            <a:headEnd/>
            <a:tailEnd/>
          </a:ln>
        </p:spPr>
        <p:txBody>
          <a:bodyPr anchor="ctr"/>
          <a:lstStyle/>
          <a:p>
            <a:pPr algn="ctr" defTabSz="685800" eaLnBrk="1" hangingPunct="1">
              <a:lnSpc>
                <a:spcPct val="90000"/>
              </a:lnSpc>
            </a:pPr>
            <a:r>
              <a:rPr lang="en-US" altLang="en-US" sz="3200"/>
              <a:t>NBEAC: An Overview contd…</a:t>
            </a:r>
            <a:endParaRPr lang="en-SG" altLang="en-US" sz="32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70" name="Title 1"/>
          <p:cNvSpPr txBox="1">
            <a:spLocks/>
          </p:cNvSpPr>
          <p:nvPr/>
        </p:nvSpPr>
        <p:spPr bwMode="auto">
          <a:xfrm>
            <a:off x="304800" y="146566"/>
            <a:ext cx="8458200" cy="533400"/>
          </a:xfrm>
          <a:prstGeom prst="rect">
            <a:avLst/>
          </a:prstGeom>
          <a:noFill/>
          <a:ln w="9525">
            <a:noFill/>
            <a:miter lim="800000"/>
            <a:headEnd/>
            <a:tailEnd/>
          </a:ln>
        </p:spPr>
        <p:txBody>
          <a:bodyPr anchor="ctr"/>
          <a:lstStyle/>
          <a:p>
            <a:pPr algn="ctr" defTabSz="685800" eaLnBrk="1" hangingPunct="1">
              <a:lnSpc>
                <a:spcPct val="90000"/>
              </a:lnSpc>
            </a:pPr>
            <a:r>
              <a:rPr lang="en-US" altLang="en-US" sz="3200" dirty="0"/>
              <a:t>Process Flow for Accreditation</a:t>
            </a:r>
            <a:endParaRPr lang="en-SG" altLang="en-US" sz="3200" dirty="0"/>
          </a:p>
        </p:txBody>
      </p:sp>
      <p:pic>
        <p:nvPicPr>
          <p:cNvPr id="7171" name="Picture 4" descr="C:\Users\stufail\AppData\Local\Microsoft\Windows\INetCache\Content.Word\NBEAC Process 2017-highlighted.png"/>
          <p:cNvPicPr>
            <a:picLocks noChangeAspect="1" noChangeArrowheads="1"/>
          </p:cNvPicPr>
          <p:nvPr/>
        </p:nvPicPr>
        <p:blipFill rotWithShape="1">
          <a:blip r:embed="rId4"/>
          <a:srcRect l="3798" t="4195" r="3798" b="3525"/>
          <a:stretch/>
        </p:blipFill>
        <p:spPr bwMode="auto">
          <a:xfrm>
            <a:off x="1848223" y="833840"/>
            <a:ext cx="5314577" cy="4804960"/>
          </a:xfrm>
          <a:prstGeom prst="rect">
            <a:avLst/>
          </a:prstGeom>
          <a:noFill/>
          <a:ln w="9525">
            <a:noFill/>
            <a:miter lim="800000"/>
            <a:headEnd/>
            <a:tailEnd/>
          </a:ln>
        </p:spPr>
      </p:pic>
      <p:sp>
        <p:nvSpPr>
          <p:cNvPr id="2" name="TextBox 1"/>
          <p:cNvSpPr txBox="1"/>
          <p:nvPr/>
        </p:nvSpPr>
        <p:spPr>
          <a:xfrm>
            <a:off x="6553200" y="4648200"/>
            <a:ext cx="1219200" cy="307777"/>
          </a:xfrm>
          <a:prstGeom prst="rect">
            <a:avLst/>
          </a:prstGeom>
          <a:noFill/>
        </p:spPr>
        <p:txBody>
          <a:bodyPr wrap="square" rtlCol="0">
            <a:spAutoFit/>
          </a:bodyPr>
          <a:lstStyle/>
          <a:p>
            <a:r>
              <a:rPr lang="en-US" sz="1400" dirty="0" smtClean="0">
                <a:solidFill>
                  <a:schemeClr val="accent6">
                    <a:lumMod val="50000"/>
                  </a:schemeClr>
                </a:solidFill>
              </a:rPr>
              <a:t>Optional</a:t>
            </a:r>
            <a:endParaRPr lang="en-US" sz="1400" dirty="0">
              <a:solidFill>
                <a:schemeClr val="accent6">
                  <a:lumMod val="50000"/>
                </a:schemeClr>
              </a:solidFill>
            </a:endParaRPr>
          </a:p>
        </p:txBody>
      </p:sp>
      <p:sp>
        <p:nvSpPr>
          <p:cNvPr id="5" name="TextBox 4"/>
          <p:cNvSpPr txBox="1"/>
          <p:nvPr/>
        </p:nvSpPr>
        <p:spPr>
          <a:xfrm>
            <a:off x="6477000" y="1524000"/>
            <a:ext cx="1219200" cy="307777"/>
          </a:xfrm>
          <a:prstGeom prst="rect">
            <a:avLst/>
          </a:prstGeom>
          <a:noFill/>
        </p:spPr>
        <p:txBody>
          <a:bodyPr wrap="square" rtlCol="0">
            <a:spAutoFit/>
          </a:bodyPr>
          <a:lstStyle/>
          <a:p>
            <a:r>
              <a:rPr lang="en-US" sz="1400" dirty="0" smtClean="0">
                <a:solidFill>
                  <a:schemeClr val="accent6">
                    <a:lumMod val="50000"/>
                  </a:schemeClr>
                </a:solidFill>
              </a:rPr>
              <a:t>Optional</a:t>
            </a:r>
            <a:endParaRPr lang="en-US" sz="1400" dirty="0">
              <a:solidFill>
                <a:schemeClr val="accent6">
                  <a:lumMod val="50000"/>
                </a:schemeClr>
              </a:solidFill>
            </a:endParaRPr>
          </a:p>
        </p:txBody>
      </p:sp>
      <p:sp>
        <p:nvSpPr>
          <p:cNvPr id="6" name="TextBox 5"/>
          <p:cNvSpPr txBox="1"/>
          <p:nvPr/>
        </p:nvSpPr>
        <p:spPr>
          <a:xfrm>
            <a:off x="4419600" y="5628190"/>
            <a:ext cx="1600200" cy="523220"/>
          </a:xfrm>
          <a:prstGeom prst="rect">
            <a:avLst/>
          </a:prstGeom>
          <a:noFill/>
        </p:spPr>
        <p:txBody>
          <a:bodyPr wrap="square" rtlCol="0">
            <a:spAutoFit/>
          </a:bodyPr>
          <a:lstStyle/>
          <a:p>
            <a:r>
              <a:rPr lang="en-US" sz="1400" dirty="0" smtClean="0">
                <a:solidFill>
                  <a:schemeClr val="accent6">
                    <a:lumMod val="50000"/>
                  </a:schemeClr>
                </a:solidFill>
              </a:rPr>
              <a:t>CIR is ”critical” in re-accreditation</a:t>
            </a:r>
            <a:endParaRPr lang="en-US" sz="1400" dirty="0">
              <a:solidFill>
                <a:schemeClr val="accent6">
                  <a:lumMod val="50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358775" y="1219200"/>
            <a:ext cx="8404225" cy="4800600"/>
          </a:xfrm>
        </p:spPr>
        <p:txBody>
          <a:bodyPr/>
          <a:lstStyle/>
          <a:p>
            <a:pPr>
              <a:lnSpc>
                <a:spcPct val="150000"/>
              </a:lnSpc>
              <a:buFont typeface="Wingdings" pitchFamily="2" charset="2"/>
              <a:buChar char="§"/>
            </a:pPr>
            <a:r>
              <a:rPr lang="en-US" altLang="en-US" sz="2400" dirty="0" smtClean="0"/>
              <a:t>The Business Schools with their programs accredited for a period of 5 </a:t>
            </a:r>
            <a:r>
              <a:rPr lang="en-US" altLang="en-US" sz="2400" dirty="0" smtClean="0"/>
              <a:t>years and 3 </a:t>
            </a:r>
            <a:r>
              <a:rPr lang="en-US" altLang="en-US" sz="2400" dirty="0" smtClean="0"/>
              <a:t>years </a:t>
            </a:r>
            <a:r>
              <a:rPr lang="en-US" altLang="en-US" sz="2400" dirty="0" smtClean="0"/>
              <a:t>shall </a:t>
            </a:r>
            <a:r>
              <a:rPr lang="en-US" altLang="en-US" sz="2400" dirty="0" smtClean="0"/>
              <a:t>have to enter into the re-accreditation process about six months before expiry of the accreditation period if they want to maintain accreditation of their programs.</a:t>
            </a:r>
          </a:p>
          <a:p>
            <a:pPr>
              <a:lnSpc>
                <a:spcPct val="150000"/>
              </a:lnSpc>
              <a:buFont typeface="Wingdings" pitchFamily="2" charset="2"/>
              <a:buChar char="§"/>
            </a:pPr>
            <a:r>
              <a:rPr lang="en-US" altLang="en-US" sz="2400" dirty="0" smtClean="0"/>
              <a:t>The re-accreditation process involves all steps of first time accreditation including registration process.</a:t>
            </a:r>
          </a:p>
        </p:txBody>
      </p:sp>
      <p:sp>
        <p:nvSpPr>
          <p:cNvPr id="8195" name="Title 1"/>
          <p:cNvSpPr txBox="1">
            <a:spLocks/>
          </p:cNvSpPr>
          <p:nvPr/>
        </p:nvSpPr>
        <p:spPr bwMode="auto">
          <a:xfrm>
            <a:off x="304800" y="404813"/>
            <a:ext cx="8458200" cy="533400"/>
          </a:xfrm>
          <a:prstGeom prst="rect">
            <a:avLst/>
          </a:prstGeom>
          <a:noFill/>
          <a:ln w="9525">
            <a:noFill/>
            <a:miter lim="800000"/>
            <a:headEnd/>
            <a:tailEnd/>
          </a:ln>
        </p:spPr>
        <p:txBody>
          <a:bodyPr anchor="ctr"/>
          <a:lstStyle/>
          <a:p>
            <a:pPr algn="ctr" defTabSz="685800" eaLnBrk="1" hangingPunct="1">
              <a:lnSpc>
                <a:spcPct val="90000"/>
              </a:lnSpc>
            </a:pPr>
            <a:r>
              <a:rPr lang="en-US" altLang="en-US" sz="3200"/>
              <a:t>NBEAC Re-Accreditation Process</a:t>
            </a:r>
            <a:endParaRPr lang="en-SG" altLang="en-US" sz="32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358775" y="1219200"/>
            <a:ext cx="8404225" cy="4800600"/>
          </a:xfrm>
        </p:spPr>
        <p:txBody>
          <a:bodyPr/>
          <a:lstStyle/>
          <a:p>
            <a:pPr>
              <a:buFont typeface="Wingdings" pitchFamily="2" charset="2"/>
              <a:buChar char="§"/>
            </a:pPr>
            <a:r>
              <a:rPr lang="en-US" altLang="en-US" sz="2400" dirty="0" smtClean="0"/>
              <a:t>The University shall fill the registration application and submit to NBEAC one month before the schedule of Eligibility Screening Committee meeting (displayed on NBEAC Website).</a:t>
            </a:r>
          </a:p>
          <a:p>
            <a:pPr>
              <a:buFont typeface="Wingdings" pitchFamily="2" charset="2"/>
              <a:buChar char="§"/>
            </a:pPr>
            <a:r>
              <a:rPr lang="en-US" altLang="en-US" sz="2400" dirty="0" smtClean="0"/>
              <a:t>The ESC shall review the registration application as per basic eligibility screening criteria.</a:t>
            </a:r>
          </a:p>
          <a:p>
            <a:pPr marL="857250" lvl="1" indent="-514350">
              <a:buFont typeface="Calibri Light" pitchFamily="34" charset="0"/>
              <a:buAutoNum type="romanLcPeriod"/>
            </a:pPr>
            <a:r>
              <a:rPr lang="en-US" altLang="en-US" sz="1800" dirty="0" smtClean="0"/>
              <a:t>Program started date: At least 3 batches of the degree should have passed to consider the program for accreditation.</a:t>
            </a:r>
          </a:p>
          <a:p>
            <a:pPr marL="857250" lvl="1" indent="-514350">
              <a:buFont typeface="Calibri Light" pitchFamily="34" charset="0"/>
              <a:buAutoNum type="romanLcPeriod"/>
            </a:pPr>
            <a:r>
              <a:rPr lang="en-US" altLang="en-US" sz="1800" dirty="0" smtClean="0"/>
              <a:t>Mission and Vision Statement</a:t>
            </a:r>
          </a:p>
          <a:p>
            <a:pPr marL="857250" lvl="1" indent="-514350">
              <a:buFont typeface="Calibri Light" pitchFamily="34" charset="0"/>
              <a:buAutoNum type="romanLcPeriod"/>
            </a:pPr>
            <a:r>
              <a:rPr lang="en-US" altLang="en-US" sz="1800" dirty="0" smtClean="0"/>
              <a:t>Strategic plan</a:t>
            </a:r>
          </a:p>
          <a:p>
            <a:pPr marL="857250" lvl="1" indent="-514350">
              <a:buFont typeface="Calibri Light" pitchFamily="34" charset="0"/>
              <a:buAutoNum type="romanLcPeriod"/>
            </a:pPr>
            <a:r>
              <a:rPr lang="en-US" altLang="en-US" sz="1800" dirty="0" smtClean="0"/>
              <a:t>Faculty- minimum of 15 full time faculty members related to Management Sciences/ Business Administration field. 03 faculty members at Prof/ Associate Prof level are preferable however, minimum 02 Associate Professors and 03 at Assistant Professors are required to become eligible for accreditation process.</a:t>
            </a:r>
          </a:p>
          <a:p>
            <a:pPr marL="857250" lvl="1" indent="-514350">
              <a:buFont typeface="Calibri Light" pitchFamily="34" charset="0"/>
              <a:buAutoNum type="romanLcPeriod"/>
            </a:pPr>
            <a:r>
              <a:rPr lang="en-US" altLang="en-US" sz="1800" dirty="0" smtClean="0"/>
              <a:t>Bandwidth Internet service (desirable) = 1 MB access rate</a:t>
            </a:r>
          </a:p>
          <a:p>
            <a:pPr marL="857250" lvl="1" indent="-514350">
              <a:buFont typeface="Calibri Light" pitchFamily="34" charset="0"/>
              <a:buAutoNum type="romanLcPeriod"/>
            </a:pPr>
            <a:r>
              <a:rPr lang="en-US" altLang="en-US" sz="1800" dirty="0" smtClean="0"/>
              <a:t>Student to Computer ratio: 1:20</a:t>
            </a:r>
          </a:p>
        </p:txBody>
      </p:sp>
      <p:sp>
        <p:nvSpPr>
          <p:cNvPr id="9219" name="Title 1"/>
          <p:cNvSpPr txBox="1">
            <a:spLocks/>
          </p:cNvSpPr>
          <p:nvPr/>
        </p:nvSpPr>
        <p:spPr bwMode="auto">
          <a:xfrm>
            <a:off x="304800" y="404813"/>
            <a:ext cx="8458200" cy="533400"/>
          </a:xfrm>
          <a:prstGeom prst="rect">
            <a:avLst/>
          </a:prstGeom>
          <a:noFill/>
          <a:ln w="9525">
            <a:noFill/>
            <a:miter lim="800000"/>
            <a:headEnd/>
            <a:tailEnd/>
          </a:ln>
        </p:spPr>
        <p:txBody>
          <a:bodyPr anchor="ctr"/>
          <a:lstStyle/>
          <a:p>
            <a:pPr algn="ctr" defTabSz="685800" eaLnBrk="1" hangingPunct="1">
              <a:lnSpc>
                <a:spcPct val="90000"/>
              </a:lnSpc>
            </a:pPr>
            <a:r>
              <a:rPr lang="en-US" altLang="en-US" sz="3200"/>
              <a:t>NBEAC Re-Accreditation Process contd…</a:t>
            </a:r>
            <a:endParaRPr lang="en-SG" altLang="en-US" sz="32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10600" cy="5791200"/>
          </a:xfrm>
        </p:spPr>
        <p:txBody>
          <a:bodyPr>
            <a:normAutofit/>
          </a:bodyPr>
          <a:lstStyle/>
          <a:p>
            <a:pPr>
              <a:lnSpc>
                <a:spcPct val="170000"/>
              </a:lnSpc>
              <a:buFont typeface="Wingdings" panose="05000000000000000000" pitchFamily="2" charset="2"/>
              <a:buChar char="§"/>
              <a:defRPr/>
            </a:pPr>
            <a:r>
              <a:rPr lang="en-US" dirty="0"/>
              <a:t> </a:t>
            </a:r>
            <a:r>
              <a:rPr lang="en-US" dirty="0" smtClean="0"/>
              <a:t>The </a:t>
            </a:r>
            <a:r>
              <a:rPr lang="en-US" dirty="0"/>
              <a:t>decision of committee is communicated by NBEAC Secretariat to Business Schools through Initial Eligibility Screening (IES) letter.</a:t>
            </a:r>
          </a:p>
          <a:p>
            <a:pPr lvl="1">
              <a:lnSpc>
                <a:spcPct val="170000"/>
              </a:lnSpc>
              <a:buFont typeface="Wingdings" panose="05000000000000000000" pitchFamily="2" charset="2"/>
              <a:buChar char="§"/>
              <a:defRPr/>
            </a:pPr>
            <a:r>
              <a:rPr lang="en-US" sz="1800" dirty="0"/>
              <a:t> </a:t>
            </a:r>
            <a:r>
              <a:rPr lang="en-US" sz="1800" dirty="0" smtClean="0"/>
              <a:t>Not Qualified -&gt; Pre Eligibility Mentorship </a:t>
            </a:r>
          </a:p>
          <a:p>
            <a:pPr lvl="1">
              <a:lnSpc>
                <a:spcPct val="170000"/>
              </a:lnSpc>
              <a:buFont typeface="Wingdings" panose="05000000000000000000" pitchFamily="2" charset="2"/>
              <a:buChar char="§"/>
              <a:defRPr/>
            </a:pPr>
            <a:r>
              <a:rPr lang="en-US" sz="1800" dirty="0"/>
              <a:t> </a:t>
            </a:r>
            <a:r>
              <a:rPr lang="en-US" sz="1800" dirty="0" smtClean="0"/>
              <a:t>Qualified-&gt; Self Assessment Process</a:t>
            </a:r>
          </a:p>
          <a:p>
            <a:pPr marL="171450" lvl="1">
              <a:lnSpc>
                <a:spcPct val="170000"/>
              </a:lnSpc>
              <a:spcBef>
                <a:spcPts val="750"/>
              </a:spcBef>
              <a:buFont typeface="Wingdings" panose="05000000000000000000" pitchFamily="2" charset="2"/>
              <a:buChar char="§"/>
              <a:defRPr/>
            </a:pPr>
            <a:r>
              <a:rPr lang="en-US" sz="2100" dirty="0" smtClean="0"/>
              <a:t>Self Assessment Process</a:t>
            </a:r>
          </a:p>
          <a:p>
            <a:pPr lvl="1">
              <a:lnSpc>
                <a:spcPct val="170000"/>
              </a:lnSpc>
              <a:buFont typeface="Wingdings" panose="05000000000000000000" pitchFamily="2" charset="2"/>
              <a:buChar char="§"/>
              <a:defRPr/>
            </a:pPr>
            <a:r>
              <a:rPr lang="en-US" sz="1700" dirty="0"/>
              <a:t>Pre Review Mentoring i.e. Mentor </a:t>
            </a:r>
            <a:r>
              <a:rPr lang="en-US" sz="1700" dirty="0" smtClean="0"/>
              <a:t>Visit</a:t>
            </a:r>
          </a:p>
          <a:p>
            <a:pPr lvl="1">
              <a:lnSpc>
                <a:spcPct val="170000"/>
              </a:lnSpc>
              <a:buFont typeface="Wingdings" panose="05000000000000000000" pitchFamily="2" charset="2"/>
              <a:buChar char="§"/>
              <a:defRPr/>
            </a:pPr>
            <a:r>
              <a:rPr lang="en-US" sz="1700" dirty="0" smtClean="0"/>
              <a:t>Self Assessment Report</a:t>
            </a:r>
          </a:p>
          <a:p>
            <a:pPr lvl="1">
              <a:lnSpc>
                <a:spcPct val="170000"/>
              </a:lnSpc>
              <a:buFont typeface="Wingdings" panose="05000000000000000000" pitchFamily="2" charset="2"/>
              <a:buChar char="§"/>
              <a:defRPr/>
            </a:pPr>
            <a:r>
              <a:rPr lang="en-US" sz="1700" dirty="0" smtClean="0"/>
              <a:t>Continuous </a:t>
            </a:r>
            <a:r>
              <a:rPr lang="en-US" sz="1700" dirty="0"/>
              <a:t>Improvement Report (CIR</a:t>
            </a:r>
            <a:r>
              <a:rPr lang="en-US" sz="1700" dirty="0" smtClean="0"/>
              <a:t>) </a:t>
            </a:r>
          </a:p>
          <a:p>
            <a:pPr lvl="1">
              <a:lnSpc>
                <a:spcPct val="170000"/>
              </a:lnSpc>
              <a:buFont typeface="Wingdings" panose="05000000000000000000" pitchFamily="2" charset="2"/>
              <a:buChar char="§"/>
              <a:defRPr/>
            </a:pPr>
            <a:r>
              <a:rPr lang="en-US" sz="1700" dirty="0" smtClean="0"/>
              <a:t>Desk Review Report by NBEAC Secretariat</a:t>
            </a:r>
            <a:endParaRPr lang="en-US" sz="1800" dirty="0">
              <a:hlinkClick r:id="rId4" action="ppaction://hlinkfile"/>
            </a:endParaRPr>
          </a:p>
        </p:txBody>
      </p:sp>
      <p:sp>
        <p:nvSpPr>
          <p:cNvPr id="10243" name="Title 1"/>
          <p:cNvSpPr txBox="1">
            <a:spLocks/>
          </p:cNvSpPr>
          <p:nvPr/>
        </p:nvSpPr>
        <p:spPr bwMode="auto">
          <a:xfrm>
            <a:off x="304800" y="404813"/>
            <a:ext cx="8458200" cy="533400"/>
          </a:xfrm>
          <a:prstGeom prst="rect">
            <a:avLst/>
          </a:prstGeom>
          <a:noFill/>
          <a:ln w="9525">
            <a:noFill/>
            <a:miter lim="800000"/>
            <a:headEnd/>
            <a:tailEnd/>
          </a:ln>
        </p:spPr>
        <p:txBody>
          <a:bodyPr anchor="ctr"/>
          <a:lstStyle/>
          <a:p>
            <a:pPr algn="ctr" defTabSz="685800" eaLnBrk="1" hangingPunct="1">
              <a:lnSpc>
                <a:spcPct val="90000"/>
              </a:lnSpc>
            </a:pPr>
            <a:r>
              <a:rPr lang="en-US" altLang="en-US" sz="3200"/>
              <a:t>NBEAC Re-Accreditation Process contd…</a:t>
            </a:r>
            <a:endParaRPr lang="en-SG" altLang="en-US" sz="32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9293</TotalTime>
  <Words>2834</Words>
  <Application>Microsoft Office PowerPoint</Application>
  <PresentationFormat>On-screen Show (4:3)</PresentationFormat>
  <Paragraphs>344</Paragraphs>
  <Slides>30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Calibri Light</vt:lpstr>
      <vt:lpstr>Courier New</vt:lpstr>
      <vt:lpstr>Symbol</vt:lpstr>
      <vt:lpstr>Times New Roman</vt:lpstr>
      <vt:lpstr>Wingdings</vt:lpstr>
      <vt:lpstr>Office Theme</vt:lpstr>
      <vt:lpstr>PowerPoint Presentation</vt:lpstr>
      <vt:lpstr>Summary</vt:lpstr>
      <vt:lpstr>NBEAC: An Overview</vt:lpstr>
      <vt:lpstr>NBEAC: An Overview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  KEY CHALLENGES FOR REACCREDITATION AND  SOLUTION STRATEGIES</vt:lpstr>
      <vt:lpstr>Re-Accreditation Project</vt:lpstr>
      <vt:lpstr>Re-Accreditation Project</vt:lpstr>
      <vt:lpstr>Re-Accreditation Project</vt:lpstr>
      <vt:lpstr>Re-Accreditation Project</vt:lpstr>
      <vt:lpstr>Re-Accreditation Project</vt:lpstr>
      <vt:lpstr>Re-Accreditation Project</vt:lpstr>
      <vt:lpstr>Proformae 1: Strategic Management</vt:lpstr>
      <vt:lpstr>Proformae 1: Strategic Management</vt:lpstr>
      <vt:lpstr>Proformae 2: Curriculum</vt:lpstr>
      <vt:lpstr>Proformae 2: Curriculum</vt:lpstr>
      <vt:lpstr>Proformae 3: Students</vt:lpstr>
      <vt:lpstr>Proformae 4: Faculty</vt:lpstr>
      <vt:lpstr>Proformae 4: Faculty</vt:lpstr>
      <vt:lpstr>Proformae 5: Research and Development</vt:lpstr>
      <vt:lpstr>Proformae 5: Research and Development</vt:lpstr>
      <vt:lpstr>Proformae 6: Social Responsibility</vt:lpstr>
      <vt:lpstr>Proformae 7: Resources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eConceptions -shahid</dc:creator>
  <cp:lastModifiedBy>Sania Tufail</cp:lastModifiedBy>
  <cp:revision>971</cp:revision>
  <cp:lastPrinted>2014-11-13T03:55:28Z</cp:lastPrinted>
  <dcterms:created xsi:type="dcterms:W3CDTF">2006-08-16T00:00:00Z</dcterms:created>
  <dcterms:modified xsi:type="dcterms:W3CDTF">2018-01-22T06:21:23Z</dcterms:modified>
</cp:coreProperties>
</file>